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7"/>
  </p:notesMasterIdLst>
  <p:sldIdLst>
    <p:sldId id="259" r:id="rId2"/>
    <p:sldId id="260" r:id="rId3"/>
    <p:sldId id="273" r:id="rId4"/>
    <p:sldId id="311" r:id="rId5"/>
    <p:sldId id="306" r:id="rId6"/>
    <p:sldId id="275" r:id="rId7"/>
    <p:sldId id="274" r:id="rId8"/>
    <p:sldId id="313" r:id="rId9"/>
    <p:sldId id="291" r:id="rId10"/>
    <p:sldId id="263" r:id="rId11"/>
    <p:sldId id="300" r:id="rId12"/>
    <p:sldId id="261" r:id="rId13"/>
    <p:sldId id="264" r:id="rId14"/>
    <p:sldId id="262" r:id="rId15"/>
    <p:sldId id="325" r:id="rId16"/>
    <p:sldId id="324" r:id="rId17"/>
    <p:sldId id="308" r:id="rId18"/>
    <p:sldId id="327" r:id="rId19"/>
    <p:sldId id="328" r:id="rId20"/>
    <p:sldId id="326" r:id="rId21"/>
    <p:sldId id="329" r:id="rId22"/>
    <p:sldId id="330" r:id="rId23"/>
    <p:sldId id="352" r:id="rId24"/>
    <p:sldId id="332" r:id="rId25"/>
    <p:sldId id="315" r:id="rId26"/>
    <p:sldId id="334" r:id="rId27"/>
    <p:sldId id="337" r:id="rId28"/>
    <p:sldId id="335" r:id="rId29"/>
    <p:sldId id="336" r:id="rId30"/>
    <p:sldId id="339" r:id="rId31"/>
    <p:sldId id="338" r:id="rId32"/>
    <p:sldId id="355" r:id="rId33"/>
    <p:sldId id="265" r:id="rId34"/>
    <p:sldId id="267" r:id="rId35"/>
    <p:sldId id="268" r:id="rId36"/>
    <p:sldId id="270" r:id="rId37"/>
    <p:sldId id="348" r:id="rId38"/>
    <p:sldId id="349" r:id="rId39"/>
    <p:sldId id="303" r:id="rId40"/>
    <p:sldId id="350" r:id="rId41"/>
    <p:sldId id="271" r:id="rId42"/>
    <p:sldId id="351" r:id="rId43"/>
    <p:sldId id="290" r:id="rId44"/>
    <p:sldId id="272" r:id="rId45"/>
    <p:sldId id="354" r:id="rId46"/>
  </p:sldIdLst>
  <p:sldSz cx="12192000" cy="6858000"/>
  <p:notesSz cx="6858000" cy="9144000"/>
  <p:embeddedFontLst>
    <p:embeddedFont>
      <p:font typeface="Calibri Light" pitchFamily="34" charset="0"/>
      <p:regular r:id="rId48"/>
      <p: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ＭＳ Ｐゴシック" pitchFamily="34" charset="-128"/>
      <p:regular r:id="rId5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FD1F4"/>
    <a:srgbClr val="1BBB17"/>
    <a:srgbClr val="FF0000"/>
    <a:srgbClr val="CA100D"/>
    <a:srgbClr val="A7A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206E2-83C7-4113-9865-1DF4D06C237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C56EC87-955E-424F-85D6-6299BE91DAB3}">
      <dgm:prSet phldrT="[Text]"/>
      <dgm:spPr>
        <a:noFill/>
        <a:ln w="25400"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97504C60-4500-465F-A269-D59A59D5CCDB}" type="parTrans" cxnId="{85E83391-8729-48EB-A447-181ACFDD5FF9}">
      <dgm:prSet/>
      <dgm:spPr/>
      <dgm:t>
        <a:bodyPr/>
        <a:lstStyle/>
        <a:p>
          <a:endParaRPr lang="hr-HR"/>
        </a:p>
      </dgm:t>
    </dgm:pt>
    <dgm:pt modelId="{3D334B0E-4D63-4C9A-A3D0-1BC6C1C38033}" type="sibTrans" cxnId="{85E83391-8729-48EB-A447-181ACFDD5FF9}">
      <dgm:prSet/>
      <dgm:spPr/>
      <dgm:t>
        <a:bodyPr/>
        <a:lstStyle/>
        <a:p>
          <a:endParaRPr lang="hr-HR"/>
        </a:p>
      </dgm:t>
    </dgm:pt>
    <dgm:pt modelId="{8BB0B70C-CC2F-491D-8132-B5B0B26E6B74}">
      <dgm:prSet phldrT="[Text]"/>
      <dgm:spPr>
        <a:noFill/>
        <a:ln w="25400"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E9E84001-9E4D-4F3B-B04E-C8AB2363373E}" type="parTrans" cxnId="{C6DF3FE8-B844-4FC0-843B-7C51B9A5B5A0}">
      <dgm:prSet/>
      <dgm:spPr/>
      <dgm:t>
        <a:bodyPr/>
        <a:lstStyle/>
        <a:p>
          <a:endParaRPr lang="hr-HR"/>
        </a:p>
      </dgm:t>
    </dgm:pt>
    <dgm:pt modelId="{8F345E57-01DA-44FD-8C5A-4FCF47D1D336}" type="sibTrans" cxnId="{C6DF3FE8-B844-4FC0-843B-7C51B9A5B5A0}">
      <dgm:prSet/>
      <dgm:spPr/>
      <dgm:t>
        <a:bodyPr/>
        <a:lstStyle/>
        <a:p>
          <a:endParaRPr lang="hr-HR"/>
        </a:p>
      </dgm:t>
    </dgm:pt>
    <dgm:pt modelId="{CB14A06A-72A4-4C01-B56C-D371EABF65E7}" type="pres">
      <dgm:prSet presAssocID="{577206E2-83C7-4113-9865-1DF4D06C2371}" presName="compositeShape" presStyleCnt="0">
        <dgm:presLayoutVars>
          <dgm:chMax val="7"/>
          <dgm:dir/>
          <dgm:resizeHandles val="exact"/>
        </dgm:presLayoutVars>
      </dgm:prSet>
      <dgm:spPr/>
    </dgm:pt>
    <dgm:pt modelId="{7FB2F40E-E185-4BA8-934D-9B80E5A82314}" type="pres">
      <dgm:prSet presAssocID="{4C56EC87-955E-424F-85D6-6299BE91DAB3}" presName="circ1" presStyleLbl="vennNode1" presStyleIdx="0" presStyleCnt="2" custScaleX="112712" custScaleY="105105"/>
      <dgm:spPr/>
      <dgm:t>
        <a:bodyPr/>
        <a:lstStyle/>
        <a:p>
          <a:endParaRPr lang="hr-HR"/>
        </a:p>
      </dgm:t>
    </dgm:pt>
    <dgm:pt modelId="{21C8A5F3-EBC0-4842-A281-EBC6801DB733}" type="pres">
      <dgm:prSet presAssocID="{4C56EC87-955E-424F-85D6-6299BE91DA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90035D8-C455-4DE9-A8FA-AC7D5CE82D01}" type="pres">
      <dgm:prSet presAssocID="{8BB0B70C-CC2F-491D-8132-B5B0B26E6B74}" presName="circ2" presStyleLbl="vennNode1" presStyleIdx="1" presStyleCnt="2" custScaleX="108736" custScaleY="105105" custLinFactNeighborX="-19450" custLinFactNeighborY="961"/>
      <dgm:spPr/>
      <dgm:t>
        <a:bodyPr/>
        <a:lstStyle/>
        <a:p>
          <a:endParaRPr lang="hr-HR"/>
        </a:p>
      </dgm:t>
    </dgm:pt>
    <dgm:pt modelId="{8BABDF86-45DC-4A55-A030-FF2ED4477AFA}" type="pres">
      <dgm:prSet presAssocID="{8BB0B70C-CC2F-491D-8132-B5B0B26E6B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6DF3FE8-B844-4FC0-843B-7C51B9A5B5A0}" srcId="{577206E2-83C7-4113-9865-1DF4D06C2371}" destId="{8BB0B70C-CC2F-491D-8132-B5B0B26E6B74}" srcOrd="1" destOrd="0" parTransId="{E9E84001-9E4D-4F3B-B04E-C8AB2363373E}" sibTransId="{8F345E57-01DA-44FD-8C5A-4FCF47D1D336}"/>
    <dgm:cxn modelId="{5B0705B6-509C-44EA-BF4F-1C07AB62D332}" type="presOf" srcId="{4C56EC87-955E-424F-85D6-6299BE91DAB3}" destId="{7FB2F40E-E185-4BA8-934D-9B80E5A82314}" srcOrd="0" destOrd="0" presId="urn:microsoft.com/office/officeart/2005/8/layout/venn1"/>
    <dgm:cxn modelId="{C5187944-4FBA-4417-88CC-AD585D4B5C40}" type="presOf" srcId="{577206E2-83C7-4113-9865-1DF4D06C2371}" destId="{CB14A06A-72A4-4C01-B56C-D371EABF65E7}" srcOrd="0" destOrd="0" presId="urn:microsoft.com/office/officeart/2005/8/layout/venn1"/>
    <dgm:cxn modelId="{EFEB3F3F-3B3D-45BF-86B2-7375047FA97A}" type="presOf" srcId="{8BB0B70C-CC2F-491D-8132-B5B0B26E6B74}" destId="{8BABDF86-45DC-4A55-A030-FF2ED4477AFA}" srcOrd="1" destOrd="0" presId="urn:microsoft.com/office/officeart/2005/8/layout/venn1"/>
    <dgm:cxn modelId="{6789C99D-D9D1-4F24-9FB0-BEE7267CC0CC}" type="presOf" srcId="{8BB0B70C-CC2F-491D-8132-B5B0B26E6B74}" destId="{F90035D8-C455-4DE9-A8FA-AC7D5CE82D01}" srcOrd="0" destOrd="0" presId="urn:microsoft.com/office/officeart/2005/8/layout/venn1"/>
    <dgm:cxn modelId="{489694D5-C6C0-465B-955B-EF3DC02A3A2C}" type="presOf" srcId="{4C56EC87-955E-424F-85D6-6299BE91DAB3}" destId="{21C8A5F3-EBC0-4842-A281-EBC6801DB733}" srcOrd="1" destOrd="0" presId="urn:microsoft.com/office/officeart/2005/8/layout/venn1"/>
    <dgm:cxn modelId="{85E83391-8729-48EB-A447-181ACFDD5FF9}" srcId="{577206E2-83C7-4113-9865-1DF4D06C2371}" destId="{4C56EC87-955E-424F-85D6-6299BE91DAB3}" srcOrd="0" destOrd="0" parTransId="{97504C60-4500-465F-A269-D59A59D5CCDB}" sibTransId="{3D334B0E-4D63-4C9A-A3D0-1BC6C1C38033}"/>
    <dgm:cxn modelId="{0EDF915C-6935-44DF-BA7B-F1F7E0D7501D}" type="presParOf" srcId="{CB14A06A-72A4-4C01-B56C-D371EABF65E7}" destId="{7FB2F40E-E185-4BA8-934D-9B80E5A82314}" srcOrd="0" destOrd="0" presId="urn:microsoft.com/office/officeart/2005/8/layout/venn1"/>
    <dgm:cxn modelId="{93445A5F-E5F9-459B-9A75-07CA68F4CDF0}" type="presParOf" srcId="{CB14A06A-72A4-4C01-B56C-D371EABF65E7}" destId="{21C8A5F3-EBC0-4842-A281-EBC6801DB733}" srcOrd="1" destOrd="0" presId="urn:microsoft.com/office/officeart/2005/8/layout/venn1"/>
    <dgm:cxn modelId="{EE2893A5-1F38-4A2C-AEAA-2EB1DD69F7A6}" type="presParOf" srcId="{CB14A06A-72A4-4C01-B56C-D371EABF65E7}" destId="{F90035D8-C455-4DE9-A8FA-AC7D5CE82D01}" srcOrd="2" destOrd="0" presId="urn:microsoft.com/office/officeart/2005/8/layout/venn1"/>
    <dgm:cxn modelId="{081147AE-0408-4057-AF6E-14E1313A86AF}" type="presParOf" srcId="{CB14A06A-72A4-4C01-B56C-D371EABF65E7}" destId="{8BABDF86-45DC-4A55-A030-FF2ED4477AF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B2F40E-E185-4BA8-934D-9B80E5A82314}">
      <dsp:nvSpPr>
        <dsp:cNvPr id="0" name=""/>
        <dsp:cNvSpPr/>
      </dsp:nvSpPr>
      <dsp:spPr>
        <a:xfrm>
          <a:off x="-41236" y="583456"/>
          <a:ext cx="3553577" cy="3313744"/>
        </a:xfrm>
        <a:prstGeom prst="ellipse">
          <a:avLst/>
        </a:prstGeom>
        <a:noFill/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454983" y="974218"/>
        <a:ext cx="2048909" cy="2532220"/>
      </dsp:txXfrm>
    </dsp:sp>
    <dsp:sp modelId="{F90035D8-C455-4DE9-A8FA-AC7D5CE82D01}">
      <dsp:nvSpPr>
        <dsp:cNvPr id="0" name=""/>
        <dsp:cNvSpPr/>
      </dsp:nvSpPr>
      <dsp:spPr>
        <a:xfrm>
          <a:off x="1680506" y="613755"/>
          <a:ext cx="3428222" cy="3313744"/>
        </a:xfrm>
        <a:prstGeom prst="ellipse">
          <a:avLst/>
        </a:prstGeom>
        <a:noFill/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2653380" y="1004516"/>
        <a:ext cx="1976632" cy="2532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1DF8FA8-27E8-4499-A8B5-E9B4F67C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48446D4-AD73-4DEA-8B6F-A7C97752B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AF6A5938-0BC7-41CF-8D8A-D5A268B3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02F8-CF01-4F1D-A856-85C8E2E60131}" type="datetimeFigureOut">
              <a:rPr lang="hr-HR" smtClean="0"/>
              <a:pPr/>
              <a:t>16.8.2021.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FC7E507E-8F86-48CB-A019-EEDE5449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CB2AF69-BC5A-40A9-9D74-1F690C42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2419-0C72-46EF-8D2C-F30B317341D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0871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6FF4B3E-B64C-41EA-AF3A-9EA3B6CA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A2A4C498-2133-435D-B220-A5F00BA69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5A1658D4-663A-4380-9CD4-C6548B3BD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C3634C80-3277-45C6-ADA9-0694926AC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94B5F3D3-A5FD-46CB-AB92-D336F83BE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1BFC2850-3001-412F-82E3-350FFD49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02F8-CF01-4F1D-A856-85C8E2E60131}" type="datetimeFigureOut">
              <a:rPr lang="hr-HR" smtClean="0"/>
              <a:pPr/>
              <a:t>16.8.2021.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BD70A87E-05D7-4140-ACB7-793BEDDC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CE9B6B25-1912-4F20-B6F6-1383F3BA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2419-0C72-46EF-8D2C-F30B317341D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6989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kumimoji="0" lang="x-non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www.e-sfera.hr/dodatni-digitalni-sadrzaji/eadd2895-78bc-418c-b32b-daa1612d4e07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-sfera.hr/dodatni-digitalni-sadrzaji/eadd2895-78bc-418c-b32b-daa1612d4e07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e-sfera.hr/dodatni-digitalni-sadrzaji/eadd2895-78bc-418c-b32b-daa1612d4e07/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-sfera.hr/dodatni-digitalni-sadrzaji/eadd2895-78bc-418c-b32b-daa1612d4e07/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hyperlink" Target="https://learningapps.org/watch?v=pynpwhgpk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hyperlink" Target="https://learningapps.org/watch?v=pyvh31vsa19" TargetMode="External"/><Relationship Id="rId4" Type="http://schemas.openxmlformats.org/officeDocument/2006/relationships/hyperlink" Target="https://learningapps.org/watch?v=ph7tg2h4n1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eadd2895-78bc-418c-b32b-daa1612d4e07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-sfera.hr/dodatni-digitalni-sadrzaji/eadd2895-78bc-418c-b32b-daa1612d4e07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eadd2895-78bc-418c-b32b-daa1612d4e07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e-sfera.hr/dodatni-digitalni-sadrzaji/eadd2895-78bc-418c-b32b-daa1612d4e07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hyperlink" Target="https://www.e-sfera.hr/dodatni-digitalni-sadrzaji/eadd2895-78bc-418c-b32b-daa1612d4e07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learningapps.org/watch?v=pdzr8x8qa19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825729"/>
            <a:ext cx="12191999" cy="986835"/>
          </a:xfrm>
          <a:solidFill>
            <a:srgbClr val="FF0000"/>
          </a:solidFill>
        </p:spPr>
        <p:txBody>
          <a:bodyPr/>
          <a:lstStyle/>
          <a:p>
            <a:endParaRPr lang="x-none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30BFFC6-97E0-4623-8B7D-DB7C8CEC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012"/>
            <a:ext cx="12329651" cy="471171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CA9955A8-0F46-4A29-9C87-AE4631FE76AD}"/>
              </a:ext>
            </a:extLst>
          </p:cNvPr>
          <p:cNvSpPr txBox="1"/>
          <p:nvPr/>
        </p:nvSpPr>
        <p:spPr>
          <a:xfrm>
            <a:off x="2719951" y="1946376"/>
            <a:ext cx="7838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>
                <a:latin typeface="+mj-lt"/>
              </a:rPr>
              <a:t>Kako su građena živa bića</a:t>
            </a:r>
            <a:endParaRPr lang="hr-HR" sz="6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žica, mutno&#10;&#10;Opis je automatski generiran">
            <a:extLst>
              <a:ext uri="{FF2B5EF4-FFF2-40B4-BE49-F238E27FC236}">
                <a16:creationId xmlns="" xmlns:a16="http://schemas.microsoft.com/office/drawing/2014/main" id="{E13006AC-DE26-4B3C-BC4F-8B2BA67D7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39483"/>
            <a:ext cx="12192000" cy="5718517"/>
          </a:xfrm>
        </p:spPr>
      </p:pic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83" y="3092437"/>
            <a:ext cx="6248381" cy="67312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hr-HR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Mikroskopiranje</a:t>
            </a:r>
            <a:r>
              <a:rPr lang="hr-HR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stanica</a:t>
            </a:r>
            <a:endParaRPr lang="hr-HR" sz="4000" dirty="0"/>
          </a:p>
        </p:txBody>
      </p:sp>
    </p:spTree>
    <p:extLst>
      <p:ext uri="{BB962C8B-B14F-4D97-AF65-F5344CB8AC3E}">
        <p14:creationId xmlns="" xmlns:p14="http://schemas.microsoft.com/office/powerpoint/2010/main" val="290460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4ACDBC8-BD9F-4655-B93B-83A392C4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9" y="5552986"/>
            <a:ext cx="5157787" cy="523515"/>
          </a:xfrm>
        </p:spPr>
        <p:txBody>
          <a:bodyPr>
            <a:normAutofit/>
          </a:bodyPr>
          <a:lstStyle/>
          <a:p>
            <a:r>
              <a:rPr lang="hr-HR" sz="3200">
                <a:latin typeface="+mj-lt"/>
              </a:rPr>
              <a:t>Svjetlosni mikroskop</a:t>
            </a:r>
            <a:endParaRPr lang="hr-HR" sz="3200" dirty="0">
              <a:latin typeface="+mj-lt"/>
            </a:endParaRPr>
          </a:p>
        </p:txBody>
      </p:sp>
      <p:pic>
        <p:nvPicPr>
          <p:cNvPr id="8" name="Rezervirano mjesto sadržaja 7" descr="Slika na kojoj se prikazuje na zatvorenom, objekt, mikroskop, kupaonica&#10;&#10;Opis je automatski generiran">
            <a:extLst>
              <a:ext uri="{FF2B5EF4-FFF2-40B4-BE49-F238E27FC236}">
                <a16:creationId xmlns="" xmlns:a16="http://schemas.microsoft.com/office/drawing/2014/main" id="{B4901000-8E8E-4A2A-A8DA-AB662694B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44" y="1267060"/>
            <a:ext cx="2857284" cy="4285926"/>
          </a:xfrm>
        </p:spPr>
      </p:pic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49B1AC5A-91E1-4CC7-81F1-28F0C0C21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68079" y="5254497"/>
            <a:ext cx="5183188" cy="823912"/>
          </a:xfrm>
        </p:spPr>
        <p:txBody>
          <a:bodyPr>
            <a:normAutofit/>
          </a:bodyPr>
          <a:lstStyle/>
          <a:p>
            <a:r>
              <a:rPr lang="hr-HR" sz="3200">
                <a:latin typeface="+mj-lt"/>
              </a:rPr>
              <a:t>Elektronski mikroskop</a:t>
            </a:r>
            <a:endParaRPr lang="hr-HR" sz="3200" dirty="0">
              <a:latin typeface="+mj-lt"/>
            </a:endParaRPr>
          </a:p>
        </p:txBody>
      </p:sp>
      <p:pic>
        <p:nvPicPr>
          <p:cNvPr id="10" name="Rezervirano mjesto sadržaja 9" descr="Slika na kojoj se prikazuje računalo, stol, radni stol, na zatvorenom&#10;&#10;Opis je automatski generiran">
            <a:extLst>
              <a:ext uri="{FF2B5EF4-FFF2-40B4-BE49-F238E27FC236}">
                <a16:creationId xmlns="" xmlns:a16="http://schemas.microsoft.com/office/drawing/2014/main" id="{BC336C9F-75D1-47CE-A890-6262A2F8EE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04" y="1446188"/>
            <a:ext cx="5887882" cy="4106798"/>
          </a:xfrm>
        </p:spPr>
      </p:pic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54CDEDB6-06EA-43BF-BED4-81A6CD75B2C4}"/>
              </a:ext>
            </a:extLst>
          </p:cNvPr>
          <p:cNvSpPr txBox="1"/>
          <p:nvPr/>
        </p:nvSpPr>
        <p:spPr>
          <a:xfrm>
            <a:off x="596347" y="6221241"/>
            <a:ext cx="493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Istraži </a:t>
            </a:r>
            <a:r>
              <a:rPr lang="hr-HR" sz="2800" i="1" dirty="0">
                <a:hlinkClick r:id="rId4"/>
              </a:rPr>
              <a:t>Povijest mikroskopa </a:t>
            </a:r>
            <a:endParaRPr lang="hr-HR" sz="2800" i="1" dirty="0"/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EF39C2B9-2E72-4829-B6EF-275B4C61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18" y="6221241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6665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8" y="1491175"/>
            <a:ext cx="10880187" cy="5190979"/>
          </a:xfrm>
        </p:spPr>
        <p:txBody>
          <a:bodyPr>
            <a:normAutofit/>
          </a:bodyPr>
          <a:lstStyle/>
          <a:p>
            <a:r>
              <a:rPr lang="hr-HR" b="1">
                <a:latin typeface="+mj-lt"/>
              </a:rPr>
              <a:t>16. st Robert Hook </a:t>
            </a:r>
            <a:r>
              <a:rPr lang="hr-HR">
                <a:latin typeface="+mj-lt"/>
              </a:rPr>
              <a:t>prvi uočio stanice pluta</a:t>
            </a:r>
          </a:p>
          <a:p>
            <a:endParaRPr lang="hr-HR" b="1">
              <a:latin typeface="+mj-lt"/>
            </a:endParaRPr>
          </a:p>
          <a:p>
            <a:r>
              <a:rPr lang="hr-HR" b="1">
                <a:latin typeface="+mj-lt"/>
              </a:rPr>
              <a:t>Mikroskop</a:t>
            </a:r>
            <a:r>
              <a:rPr lang="hr-HR">
                <a:latin typeface="+mj-lt"/>
              </a:rPr>
              <a:t> – svjetlosni, elektronski</a:t>
            </a:r>
          </a:p>
          <a:p>
            <a:endParaRPr lang="hr-HR" b="1">
              <a:latin typeface="+mj-lt"/>
            </a:endParaRPr>
          </a:p>
          <a:p>
            <a:r>
              <a:rPr lang="hr-HR" b="1">
                <a:latin typeface="+mj-lt"/>
              </a:rPr>
              <a:t>Povećanje mikroskopa = povećanje okulara X povećanje objektiva</a:t>
            </a:r>
          </a:p>
          <a:p>
            <a:endParaRPr lang="hr-HR" b="1">
              <a:latin typeface="+mj-lt"/>
            </a:endParaRPr>
          </a:p>
          <a:p>
            <a:r>
              <a:rPr lang="hr-HR" b="1">
                <a:latin typeface="+mj-lt"/>
              </a:rPr>
              <a:t>Svjetlosni mikrosk</a:t>
            </a:r>
            <a:r>
              <a:rPr lang="hr-HR">
                <a:latin typeface="+mj-lt"/>
              </a:rPr>
              <a:t>op: jezgra, citoplazma, st. membrana, st. stijenka, vakuola,  mitohondrij, kloroplast</a:t>
            </a:r>
          </a:p>
          <a:p>
            <a:endParaRPr lang="hr-HR" b="1">
              <a:latin typeface="+mj-lt"/>
            </a:endParaRPr>
          </a:p>
          <a:p>
            <a:r>
              <a:rPr lang="hr-HR" b="1">
                <a:latin typeface="+mj-lt"/>
              </a:rPr>
              <a:t>Elektronski mikroskop</a:t>
            </a:r>
            <a:r>
              <a:rPr lang="hr-HR">
                <a:latin typeface="+mj-lt"/>
              </a:rPr>
              <a:t>: ribosomi, endoplazmatski retikulum</a:t>
            </a:r>
          </a:p>
          <a:p>
            <a:endParaRPr lang="hr-HR" sz="2800">
              <a:latin typeface="+mj-lt"/>
            </a:endParaRP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 sz="2800"/>
          </a:p>
          <a:p>
            <a:endParaRPr lang="hr-HR" sz="1600"/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85198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1">
            <a:extLst>
              <a:ext uri="{FF2B5EF4-FFF2-40B4-BE49-F238E27FC236}">
                <a16:creationId xmlns="" xmlns:a16="http://schemas.microsoft.com/office/drawing/2014/main" id="{32E53A36-1E14-4060-AE60-6828A249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823"/>
            <a:ext cx="10515600" cy="48180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DDS istraži</a:t>
            </a:r>
          </a:p>
          <a:p>
            <a:pPr marL="0" indent="0">
              <a:buNone/>
            </a:pPr>
            <a:r>
              <a:rPr lang="hr-HR" u="sng" dirty="0">
                <a:hlinkClick r:id="rId2"/>
              </a:rPr>
              <a:t>Zanima te više o dijelovima stanice </a:t>
            </a:r>
            <a:endParaRPr lang="hr-HR" u="sng" dirty="0"/>
          </a:p>
          <a:p>
            <a:pPr marL="0" indent="0">
              <a:buNone/>
            </a:pPr>
            <a:endParaRPr lang="hr-HR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dirty="0"/>
              <a:t>DDS istraži</a:t>
            </a:r>
          </a:p>
          <a:p>
            <a:pPr marL="0" indent="0">
              <a:buNone/>
            </a:pPr>
            <a:r>
              <a:rPr lang="hr-HR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Stanična teorija </a:t>
            </a:r>
            <a:endParaRPr lang="hr-HR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dirty="0"/>
          </a:p>
          <a:p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5543BB1-FB8D-4166-A122-871F072C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618718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F822E2A-2F07-40B5-AFF6-663BC020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94" y="1562100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513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0063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Jednostanični i mnogostanični organizmi</a:t>
            </a:r>
            <a:endParaRPr lang="hr-HR" sz="7200" dirty="0"/>
          </a:p>
        </p:txBody>
      </p:sp>
      <p:pic>
        <p:nvPicPr>
          <p:cNvPr id="4" name="Rezervirano mjesto sadržaja 7" descr="Slika na kojoj se prikazuje životinja, člankonožac, beskralješnjak, branhiopodni rak&#10;&#10;Opis je automatski generiran">
            <a:extLst>
              <a:ext uri="{FF2B5EF4-FFF2-40B4-BE49-F238E27FC236}">
                <a16:creationId xmlns="" xmlns:a16="http://schemas.microsoft.com/office/drawing/2014/main" id="{4EED1762-7D07-49DF-8942-941B9842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22" y="2143473"/>
            <a:ext cx="3428986" cy="4144786"/>
          </a:xfr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FE2A0D5-019F-412F-BFE1-1B5D1446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719" y="2143473"/>
            <a:ext cx="5699081" cy="4144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287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0E14B88-D052-45BF-AD70-ECFD8014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1082517"/>
            <a:ext cx="11253286" cy="1295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>
                <a:latin typeface="+mj-lt"/>
                <a:ea typeface="+mj-ea"/>
                <a:cs typeface="+mj-cs"/>
              </a:rPr>
              <a:t>Jednostanični organizmi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72C7A931-10EC-44FD-AFDB-68ECF921EB04}"/>
              </a:ext>
            </a:extLst>
          </p:cNvPr>
          <p:cNvSpPr txBox="1"/>
          <p:nvPr/>
        </p:nvSpPr>
        <p:spPr>
          <a:xfrm>
            <a:off x="2082574" y="5868202"/>
            <a:ext cx="15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Papučica</a:t>
            </a:r>
            <a:r>
              <a:rPr lang="hr-HR" dirty="0"/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B5E44450-81CD-494B-A365-FDCACD94F4A4}"/>
              </a:ext>
            </a:extLst>
          </p:cNvPr>
          <p:cNvSpPr txBox="1"/>
          <p:nvPr/>
        </p:nvSpPr>
        <p:spPr>
          <a:xfrm>
            <a:off x="7962313" y="5928056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Ameba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="" xmlns:a16="http://schemas.microsoft.com/office/drawing/2014/main" id="{EBE96FBA-A4BA-4BBA-8E8A-8A518A971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716" y="2130459"/>
            <a:ext cx="5364491" cy="3797597"/>
          </a:xfrm>
        </p:spPr>
      </p:pic>
      <p:pic>
        <p:nvPicPr>
          <p:cNvPr id="13" name="Slika 12" descr="Slika na kojoj se prikazuje crv&#10;&#10;Opis je automatski generiran">
            <a:extLst>
              <a:ext uri="{FF2B5EF4-FFF2-40B4-BE49-F238E27FC236}">
                <a16:creationId xmlns="" xmlns:a16="http://schemas.microsoft.com/office/drawing/2014/main" id="{35D55687-DC70-471F-A0CE-57FFCA4E6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9" y="2130458"/>
            <a:ext cx="5071915" cy="37975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FAFF41A-0A28-4A14-98A3-1D81E4593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38" y="5949853"/>
            <a:ext cx="583731" cy="65395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BB1AA925-606C-4C9F-9B8D-A0E823530EDA}"/>
              </a:ext>
            </a:extLst>
          </p:cNvPr>
          <p:cNvSpPr txBox="1"/>
          <p:nvPr/>
        </p:nvSpPr>
        <p:spPr>
          <a:xfrm>
            <a:off x="10542169" y="6015220"/>
            <a:ext cx="2017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hlinkClick r:id="rId5"/>
              </a:rPr>
              <a:t>Vizualno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70C0"/>
                </a:solidFill>
              </a:rPr>
              <a:t>+</a:t>
            </a:r>
            <a:r>
              <a:rPr lang="hr-HR" sz="28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71268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4AD0BAC-EF93-4D8B-B0BE-23D3F5E8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99" y="1203580"/>
            <a:ext cx="9815648" cy="5419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       </a:t>
            </a:r>
            <a:r>
              <a:rPr lang="hr-HR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Alge kremenjašice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Slika 22" descr="Slika na kojoj se prikazuje reket, tenis, košara&#10;&#10;Opis je automatski generiran">
            <a:extLst>
              <a:ext uri="{FF2B5EF4-FFF2-40B4-BE49-F238E27FC236}">
                <a16:creationId xmlns="" xmlns:a16="http://schemas.microsoft.com/office/drawing/2014/main" id="{A88D1235-6623-4CC5-AE84-D0F92095E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0" y="3105443"/>
            <a:ext cx="3045874" cy="3039782"/>
          </a:xfrm>
          <a:prstGeom prst="rect">
            <a:avLst/>
          </a:prstGeom>
        </p:spPr>
      </p:pic>
      <p:pic>
        <p:nvPicPr>
          <p:cNvPr id="25" name="Slika 24" descr="Slika na kojoj se prikazuje biljka&#10;&#10;Opis je automatski generiran">
            <a:extLst>
              <a:ext uri="{FF2B5EF4-FFF2-40B4-BE49-F238E27FC236}">
                <a16:creationId xmlns="" xmlns:a16="http://schemas.microsoft.com/office/drawing/2014/main" id="{BB214021-3770-4184-8348-FA9947C4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10" y="2875597"/>
            <a:ext cx="3499474" cy="3499474"/>
          </a:xfrm>
          <a:prstGeom prst="rect">
            <a:avLst/>
          </a:prstGeom>
        </p:spPr>
      </p:pic>
      <p:pic>
        <p:nvPicPr>
          <p:cNvPr id="27" name="Slika 26" descr="Slika na kojoj se prikazuje dodatak&#10;&#10;Opis je automatski generiran">
            <a:extLst>
              <a:ext uri="{FF2B5EF4-FFF2-40B4-BE49-F238E27FC236}">
                <a16:creationId xmlns="" xmlns:a16="http://schemas.microsoft.com/office/drawing/2014/main" id="{E78843C2-E0C5-492C-BBBE-D797AB9A6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866" y="2072647"/>
            <a:ext cx="5413089" cy="3039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55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5317C0C-F126-4019-A89C-2239236D1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07" y="2869809"/>
            <a:ext cx="4461441" cy="2979097"/>
          </a:xfrm>
        </p:spPr>
        <p:txBody>
          <a:bodyPr>
            <a:normAutofit/>
          </a:bodyPr>
          <a:lstStyle/>
          <a:p>
            <a:r>
              <a:rPr lang="hr-HR"/>
              <a:t>Arheje </a:t>
            </a:r>
          </a:p>
          <a:p>
            <a:r>
              <a:rPr lang="hr-HR"/>
              <a:t>Bakterije </a:t>
            </a:r>
          </a:p>
          <a:p>
            <a:r>
              <a:rPr lang="hr-HR"/>
              <a:t>Protisti – papučica, ameba</a:t>
            </a:r>
          </a:p>
          <a:p>
            <a:r>
              <a:rPr lang="hr-HR"/>
              <a:t>Gljive – kvasac, plijesanj</a:t>
            </a:r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1AA63EF3-E3B8-4507-ACA3-11004ACE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895" y="3060410"/>
            <a:ext cx="6125873" cy="372657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0AF9A5-BD01-4307-B322-B4C6102D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55" y="1374855"/>
            <a:ext cx="7707280" cy="763434"/>
          </a:xfrm>
        </p:spPr>
        <p:txBody>
          <a:bodyPr>
            <a:normAutofit/>
          </a:bodyPr>
          <a:lstStyle/>
          <a:p>
            <a:r>
              <a:rPr lang="hr-HR" b="1"/>
              <a:t>Jednostanični organizmi </a:t>
            </a:r>
            <a:endParaRPr lang="hr-HR" b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FB9ACE7-2064-4479-937B-4AA3955A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20" y="1095767"/>
            <a:ext cx="2615214" cy="3078929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="" xmlns:p14="http://schemas.microsoft.com/office/powerpoint/2010/main" val="336997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1216523-7077-48F0-90A0-1F3B742F6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419" y="5052426"/>
            <a:ext cx="10515600" cy="1789052"/>
          </a:xfrm>
        </p:spPr>
        <p:txBody>
          <a:bodyPr/>
          <a:lstStyle/>
          <a:p>
            <a:r>
              <a:rPr lang="hr-HR" dirty="0"/>
              <a:t>Stanica komunicira s okolišem st. membranom – površinom </a:t>
            </a:r>
          </a:p>
          <a:p>
            <a:r>
              <a:rPr lang="hr-HR" dirty="0"/>
              <a:t>U stanicu ulaze hrana, kisik i voda</a:t>
            </a:r>
          </a:p>
          <a:p>
            <a:r>
              <a:rPr lang="hr-HR" dirty="0"/>
              <a:t>Izlaze štetne tvari i ugljikov dioksid</a:t>
            </a:r>
          </a:p>
          <a:p>
            <a:endParaRPr lang="hr-HR" dirty="0"/>
          </a:p>
        </p:txBody>
      </p:sp>
      <p:pic>
        <p:nvPicPr>
          <p:cNvPr id="4" name="Slika 3" descr="Slika na kojoj se prikazuje na zatvorenom, stol&#10;&#10;Opis je automatski generiran">
            <a:extLst>
              <a:ext uri="{FF2B5EF4-FFF2-40B4-BE49-F238E27FC236}">
                <a16:creationId xmlns="" xmlns:a16="http://schemas.microsoft.com/office/drawing/2014/main" id="{81CED3D8-10C7-4A2E-A706-AFF1110A5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09" y="1196754"/>
            <a:ext cx="5825196" cy="3668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956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539E5EB-D3A8-4912-B8FD-B454C13A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/>
              <a:t>Jednostanični organizmi </a:t>
            </a:r>
            <a:r>
              <a:rPr lang="hr-HR"/>
              <a:t/>
            </a:r>
            <a:br>
              <a:rPr lang="hr-HR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6E29405-8E98-4241-84A8-EA46F5EFA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52" y="3030686"/>
            <a:ext cx="5998698" cy="3827314"/>
          </a:xfrm>
        </p:spPr>
        <p:txBody>
          <a:bodyPr/>
          <a:lstStyle/>
          <a:p>
            <a:r>
              <a:rPr lang="hr-HR" sz="3200" dirty="0"/>
              <a:t>Izmjenjuju tvari samo preko površine stanice</a:t>
            </a:r>
          </a:p>
          <a:p>
            <a:endParaRPr lang="hr-HR" sz="3200" dirty="0"/>
          </a:p>
          <a:p>
            <a:r>
              <a:rPr lang="hr-HR" sz="3200" dirty="0"/>
              <a:t>Površina je dovoljno velika prema volumenu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 descr="Slika na kojoj se prikazuje životinja, člankonožac, beskralješnjak, branhiopodni rak&#10;&#10;Opis je automatski generiran">
            <a:extLst>
              <a:ext uri="{FF2B5EF4-FFF2-40B4-BE49-F238E27FC236}">
                <a16:creationId xmlns="" xmlns:a16="http://schemas.microsoft.com/office/drawing/2014/main" id="{33C47E40-347A-4FEA-9D20-7CBDD6CF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21" y="1276364"/>
            <a:ext cx="4368504" cy="5280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7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0051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Raspon veličine živih bića</a:t>
            </a:r>
            <a:endParaRPr lang="hr-HR" dirty="0"/>
          </a:p>
        </p:txBody>
      </p:sp>
      <p:pic>
        <p:nvPicPr>
          <p:cNvPr id="4" name="Rezervirano mjesto sadržaja 4" descr="Slika na kojoj se prikazuje snimka zaslona&#10;&#10;Opis je automatski generiran">
            <a:extLst>
              <a:ext uri="{FF2B5EF4-FFF2-40B4-BE49-F238E27FC236}">
                <a16:creationId xmlns="" xmlns:a16="http://schemas.microsoft.com/office/drawing/2014/main" id="{BF231842-3AEF-472F-A0E3-91A390806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8889"/>
            <a:ext cx="12433525" cy="313638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888439A7-3BB1-4D2D-B30D-97DB16C1A8E6}"/>
              </a:ext>
            </a:extLst>
          </p:cNvPr>
          <p:cNvSpPr txBox="1"/>
          <p:nvPr/>
        </p:nvSpPr>
        <p:spPr>
          <a:xfrm>
            <a:off x="450165" y="1940919"/>
            <a:ext cx="1157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Vidimo li stanice golim okom? </a:t>
            </a:r>
          </a:p>
          <a:p>
            <a:r>
              <a:rPr lang="hr-HR" sz="2800" dirty="0"/>
              <a:t>Koja je jedina stanica koju vidimo golim okom?</a:t>
            </a:r>
          </a:p>
        </p:txBody>
      </p:sp>
    </p:spTree>
    <p:extLst>
      <p:ext uri="{BB962C8B-B14F-4D97-AF65-F5344CB8AC3E}">
        <p14:creationId xmlns="" xmlns:p14="http://schemas.microsoft.com/office/powerpoint/2010/main" val="7722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9AB3459-5245-467A-B9C3-57C450B5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44" y="1332651"/>
            <a:ext cx="5714355" cy="777504"/>
          </a:xfrm>
        </p:spPr>
        <p:txBody>
          <a:bodyPr>
            <a:normAutofit/>
          </a:bodyPr>
          <a:lstStyle/>
          <a:p>
            <a:r>
              <a:rPr lang="hr-HR" b="1"/>
              <a:t>Mnogostanični organizmi 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31714E1-A1BD-4EE3-9B25-7A7E0F96C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555" y="2869809"/>
            <a:ext cx="3651466" cy="3237951"/>
          </a:xfrm>
        </p:spPr>
        <p:txBody>
          <a:bodyPr>
            <a:normAutofit/>
          </a:bodyPr>
          <a:lstStyle/>
          <a:p>
            <a:r>
              <a:rPr lang="hr-HR" sz="3200" dirty="0"/>
              <a:t>Biljke </a:t>
            </a:r>
          </a:p>
          <a:p>
            <a:r>
              <a:rPr lang="hr-HR" sz="3200" dirty="0"/>
              <a:t>Životinje</a:t>
            </a:r>
          </a:p>
          <a:p>
            <a:r>
              <a:rPr lang="hr-HR" sz="3200" dirty="0"/>
              <a:t>Gljive </a:t>
            </a:r>
          </a:p>
          <a:p>
            <a:r>
              <a:rPr lang="hr-HR" sz="3200" dirty="0"/>
              <a:t>Alge </a:t>
            </a:r>
          </a:p>
        </p:txBody>
      </p:sp>
      <p:pic>
        <p:nvPicPr>
          <p:cNvPr id="6" name="Slika 5" descr="Slika na kojoj se prikazuje ptica, vodarica, zatvoreno&#10;&#10;Opis je automatski generiran">
            <a:extLst>
              <a:ext uri="{FF2B5EF4-FFF2-40B4-BE49-F238E27FC236}">
                <a16:creationId xmlns="" xmlns:a16="http://schemas.microsoft.com/office/drawing/2014/main" id="{73DB30E4-A987-4243-B811-CC2EB4ABB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5446"/>
            <a:ext cx="9144000" cy="3552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54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7AEE3E5-5B70-481B-B62A-7B681413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1449685"/>
            <a:ext cx="10228384" cy="824600"/>
          </a:xfrm>
        </p:spPr>
        <p:txBody>
          <a:bodyPr/>
          <a:lstStyle/>
          <a:p>
            <a:r>
              <a:rPr lang="hr-HR" b="1"/>
              <a:t>Mnogostanični organizmi 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C9BBE56-D83F-478E-9072-9A12BBC0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8794"/>
            <a:ext cx="10515600" cy="3697556"/>
          </a:xfrm>
        </p:spPr>
        <p:txBody>
          <a:bodyPr>
            <a:normAutofit/>
          </a:bodyPr>
          <a:lstStyle/>
          <a:p>
            <a:r>
              <a:rPr lang="hr-HR" sz="3200" dirty="0"/>
              <a:t>Stanica više nije dovoljna za izmjenu tvari</a:t>
            </a:r>
          </a:p>
          <a:p>
            <a:r>
              <a:rPr lang="hr-HR" sz="3200" dirty="0"/>
              <a:t>Neke stanice povećavaju površinu </a:t>
            </a:r>
          </a:p>
          <a:p>
            <a:r>
              <a:rPr lang="hr-HR" sz="3200" dirty="0"/>
              <a:t>Povećanje volumena i složenija građa</a:t>
            </a:r>
          </a:p>
          <a:p>
            <a:r>
              <a:rPr lang="hr-HR" sz="3200" dirty="0"/>
              <a:t>Specijalizirani organski sustavi (disanje, krvotok…)</a:t>
            </a:r>
          </a:p>
          <a:p>
            <a:r>
              <a:rPr lang="hr-HR" sz="3200" dirty="0"/>
              <a:t>Izmjena tvari u svim stanicama tijela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9EEF462F-0033-4F31-8721-18BA413A8F5E}"/>
              </a:ext>
            </a:extLst>
          </p:cNvPr>
          <p:cNvSpPr txBox="1"/>
          <p:nvPr/>
        </p:nvSpPr>
        <p:spPr>
          <a:xfrm>
            <a:off x="838200" y="5848518"/>
            <a:ext cx="87641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Istraži </a:t>
            </a:r>
          </a:p>
          <a:p>
            <a:r>
              <a:rPr lang="hr-HR" sz="2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Kakav je odnos volumena i površine stanice</a:t>
            </a:r>
            <a:r>
              <a:rPr lang="hr-HR" sz="240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endParaRPr lang="hr-HR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F90AFC0-FF10-42E8-BE61-CD286018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945" y="5758842"/>
            <a:ext cx="527014" cy="5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569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>
            <a:extLst>
              <a:ext uri="{FF2B5EF4-FFF2-40B4-BE49-F238E27FC236}">
                <a16:creationId xmlns="" xmlns:a16="http://schemas.microsoft.com/office/drawing/2014/main" id="{7D6AD871-7384-4736-8A42-027B7F22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26" y="6113164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Živčana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stanica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ogranke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kako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bi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prenijela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više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informacija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Rezervirano mjesto sadržaja 5" descr="Slika na kojoj se prikazuje linijski crtež, karta&#10;&#10;Opis je automatski generiran">
            <a:extLst>
              <a:ext uri="{FF2B5EF4-FFF2-40B4-BE49-F238E27FC236}">
                <a16:creationId xmlns="" xmlns:a16="http://schemas.microsoft.com/office/drawing/2014/main" id="{5745A451-D50F-4065-9FF3-D261B8DF5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695" y="1238342"/>
            <a:ext cx="8558985" cy="4803732"/>
          </a:xfrm>
        </p:spPr>
      </p:pic>
    </p:spTree>
    <p:extLst>
      <p:ext uri="{BB962C8B-B14F-4D97-AF65-F5344CB8AC3E}">
        <p14:creationId xmlns="" xmlns:p14="http://schemas.microsoft.com/office/powerpoint/2010/main" val="21362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="" xmlns:a16="http://schemas.microsoft.com/office/drawing/2014/main" id="{D899B15C-1D1D-4611-A771-DEF189FE9554}"/>
              </a:ext>
            </a:extLst>
          </p:cNvPr>
          <p:cNvSpPr txBox="1">
            <a:spLocks/>
          </p:cNvSpPr>
          <p:nvPr/>
        </p:nvSpPr>
        <p:spPr>
          <a:xfrm>
            <a:off x="603078" y="6165075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Crvena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krvna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stanica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udubljenje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kako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prenijela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više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kisika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CAD5FD4C-F0CA-4E0D-B624-572D56FB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8" y="1169134"/>
            <a:ext cx="10532283" cy="4995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5321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AFAD240-B9D2-49F6-8B62-9ADEB0D3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6161649"/>
            <a:ext cx="10515600" cy="696351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/>
              <a:t>Crijeva imaju crijevne resice kako bi upila što više hranjivih tvari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27A69C61-121D-4BE0-B469-7D62B9A86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96" y="1180743"/>
            <a:ext cx="7194420" cy="4496513"/>
          </a:xfrm>
        </p:spPr>
      </p:pic>
    </p:spTree>
    <p:extLst>
      <p:ext uri="{BB962C8B-B14F-4D97-AF65-F5344CB8AC3E}">
        <p14:creationId xmlns="" xmlns:p14="http://schemas.microsoft.com/office/powerpoint/2010/main" val="1487488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91" y="1302266"/>
            <a:ext cx="10515600" cy="554669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 stanice do organizma</a:t>
            </a:r>
            <a:r>
              <a:rPr lang="hr-H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r-H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66B1041F-3D78-4327-97D3-0D642C3BE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39" y="1997612"/>
            <a:ext cx="6248335" cy="416295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1A1A9BD0-4E96-4A21-AF5E-645DF2038CC9}"/>
              </a:ext>
            </a:extLst>
          </p:cNvPr>
          <p:cNvSpPr txBox="1"/>
          <p:nvPr/>
        </p:nvSpPr>
        <p:spPr>
          <a:xfrm>
            <a:off x="3344594" y="6316264"/>
            <a:ext cx="5982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/>
              <a:t>Stanice</a:t>
            </a:r>
            <a:r>
              <a:rPr lang="hr-HR" sz="3200" dirty="0"/>
              <a:t> se udružuju u </a:t>
            </a:r>
            <a:r>
              <a:rPr lang="hr-HR" sz="3200" b="1" dirty="0"/>
              <a:t>tkiva</a:t>
            </a:r>
          </a:p>
        </p:txBody>
      </p:sp>
    </p:spTree>
    <p:extLst>
      <p:ext uri="{BB962C8B-B14F-4D97-AF65-F5344CB8AC3E}">
        <p14:creationId xmlns="" xmlns:p14="http://schemas.microsoft.com/office/powerpoint/2010/main" val="295461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EA3A9E33-BEEB-4056-BE42-FB85F79B3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67" y="1493913"/>
            <a:ext cx="3696994" cy="538870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E69E43C-44B5-4CC3-8532-D9684137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983" y="1272347"/>
            <a:ext cx="6586491" cy="626790"/>
          </a:xfrm>
        </p:spPr>
        <p:txBody>
          <a:bodyPr anchor="b">
            <a:normAutofit/>
          </a:bodyPr>
          <a:lstStyle/>
          <a:p>
            <a:r>
              <a:rPr lang="hr-HR" b="1" dirty="0"/>
              <a:t>Biljna tkiva </a:t>
            </a:r>
          </a:p>
        </p:txBody>
      </p:sp>
    </p:spTree>
    <p:extLst>
      <p:ext uri="{BB962C8B-B14F-4D97-AF65-F5344CB8AC3E}">
        <p14:creationId xmlns="" xmlns:p14="http://schemas.microsoft.com/office/powerpoint/2010/main" val="3342189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A2315F96-DF23-4421-8003-B610D7367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68" y="1341547"/>
            <a:ext cx="7512909" cy="4454342"/>
          </a:xfr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379C2A74-BE06-4EAA-A407-16CE871CC6FD}"/>
              </a:ext>
            </a:extLst>
          </p:cNvPr>
          <p:cNvSpPr txBox="1"/>
          <p:nvPr/>
        </p:nvSpPr>
        <p:spPr>
          <a:xfrm>
            <a:off x="3814971" y="5998513"/>
            <a:ext cx="3495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dirty="0"/>
              <a:t>Vrste tkiva u biljaka </a:t>
            </a:r>
          </a:p>
        </p:txBody>
      </p:sp>
    </p:spTree>
    <p:extLst>
      <p:ext uri="{BB962C8B-B14F-4D97-AF65-F5344CB8AC3E}">
        <p14:creationId xmlns="" xmlns:p14="http://schemas.microsoft.com/office/powerpoint/2010/main" val="202579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65F13D9-965B-4BD6-B78F-C3152FE3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685"/>
            <a:ext cx="10515600" cy="824600"/>
          </a:xfrm>
        </p:spPr>
        <p:txBody>
          <a:bodyPr>
            <a:normAutofit fontScale="90000"/>
          </a:bodyPr>
          <a:lstStyle/>
          <a:p>
            <a:r>
              <a:rPr lang="hr-HR" b="1"/>
              <a:t>Tvorna tkiva</a:t>
            </a:r>
            <a:r>
              <a:rPr lang="hr-HR"/>
              <a:t/>
            </a:r>
            <a:br>
              <a:rPr lang="hr-HR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FE74920-C117-4B01-ADA1-BF66B7B8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9131"/>
            <a:ext cx="10515600" cy="3166477"/>
          </a:xfrm>
        </p:spPr>
        <p:txBody>
          <a:bodyPr>
            <a:normAutofit/>
          </a:bodyPr>
          <a:lstStyle/>
          <a:p>
            <a:r>
              <a:rPr lang="hr-HR" sz="3200" dirty="0"/>
              <a:t>Omogućuju rast </a:t>
            </a:r>
          </a:p>
          <a:p>
            <a:r>
              <a:rPr lang="hr-HR" sz="3200" dirty="0"/>
              <a:t>Nalaze se na vrhu i rubu stabljike i korijena, te u klici </a:t>
            </a:r>
          </a:p>
        </p:txBody>
      </p:sp>
    </p:spTree>
    <p:extLst>
      <p:ext uri="{BB962C8B-B14F-4D97-AF65-F5344CB8AC3E}">
        <p14:creationId xmlns="" xmlns:p14="http://schemas.microsoft.com/office/powerpoint/2010/main" val="41228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25B7E8E-B23E-439A-9F83-E409ECB2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1728"/>
            <a:ext cx="10515600" cy="1325563"/>
          </a:xfrm>
        </p:spPr>
        <p:txBody>
          <a:bodyPr/>
          <a:lstStyle/>
          <a:p>
            <a:r>
              <a:rPr lang="hr-HR" b="1"/>
              <a:t>Trajna tkiva 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E2FAFB5-418D-47CE-B2E8-E19EA4069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8966"/>
            <a:ext cx="10515600" cy="4077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/>
              <a:t>Specijalizirana su za obavljanje različitih uloga </a:t>
            </a:r>
          </a:p>
          <a:p>
            <a:r>
              <a:rPr lang="hr-HR" sz="3200" b="1"/>
              <a:t>Osnovno</a:t>
            </a:r>
            <a:r>
              <a:rPr lang="hr-HR" sz="3200"/>
              <a:t> – spremište je hrane</a:t>
            </a:r>
          </a:p>
          <a:p>
            <a:r>
              <a:rPr lang="hr-HR" sz="3200" b="1"/>
              <a:t>Pokrovno</a:t>
            </a:r>
            <a:r>
              <a:rPr lang="hr-HR" sz="3200"/>
              <a:t> – štiti od gubitka vode i oštećenja</a:t>
            </a:r>
          </a:p>
          <a:p>
            <a:r>
              <a:rPr lang="hr-HR" sz="3200" b="1"/>
              <a:t>Potporno</a:t>
            </a:r>
            <a:r>
              <a:rPr lang="hr-HR" sz="3200"/>
              <a:t> – daje čvrstoću </a:t>
            </a:r>
          </a:p>
          <a:p>
            <a:r>
              <a:rPr lang="hr-HR" sz="3200" b="1"/>
              <a:t>Žljezdano</a:t>
            </a:r>
            <a:r>
              <a:rPr lang="hr-HR" sz="3200"/>
              <a:t> – izlučuje smolu i eterična ulja</a:t>
            </a:r>
          </a:p>
          <a:p>
            <a:r>
              <a:rPr lang="hr-HR" sz="3200" b="1"/>
              <a:t>Provodno </a:t>
            </a:r>
            <a:r>
              <a:rPr lang="hr-HR" sz="3200"/>
              <a:t>– provodi vodu s mineralnim tvarima i kisik</a:t>
            </a:r>
          </a:p>
          <a:p>
            <a:endParaRPr lang="hr-HR"/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8332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6D5A745D-60D4-49D8-8BC8-8DBD56DE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94362"/>
            <a:ext cx="10515600" cy="485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b="1" dirty="0"/>
              <a:t>Stanica </a:t>
            </a:r>
            <a:r>
              <a:rPr lang="hr-HR" sz="3200" dirty="0" smtClean="0"/>
              <a:t>–</a:t>
            </a:r>
            <a:r>
              <a:rPr lang="hr-HR" sz="3200" b="1" dirty="0" smtClean="0"/>
              <a:t> </a:t>
            </a:r>
            <a:r>
              <a:rPr lang="hr-HR" sz="3200" dirty="0"/>
              <a:t>osnovna građevna jedinica svih živih bića</a:t>
            </a:r>
          </a:p>
          <a:p>
            <a:pPr algn="ctr"/>
            <a:endParaRPr lang="hr-HR" dirty="0"/>
          </a:p>
        </p:txBody>
      </p:sp>
      <p:pic>
        <p:nvPicPr>
          <p:cNvPr id="5" name="Slika 4" descr="Slika na kojoj se prikazuje šešir, ukras za kosu&#10;&#10;Opis je automatski generiran">
            <a:extLst>
              <a:ext uri="{FF2B5EF4-FFF2-40B4-BE49-F238E27FC236}">
                <a16:creationId xmlns="" xmlns:a16="http://schemas.microsoft.com/office/drawing/2014/main" id="{1B9530BD-2BDF-4D59-8E44-8AB6BA49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43" y="1974263"/>
            <a:ext cx="4295726" cy="3213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5334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605A0EE3-314E-43F0-98ED-9C60986D037C}"/>
              </a:ext>
            </a:extLst>
          </p:cNvPr>
          <p:cNvSpPr txBox="1"/>
          <p:nvPr/>
        </p:nvSpPr>
        <p:spPr>
          <a:xfrm>
            <a:off x="2405575" y="5749221"/>
            <a:ext cx="7648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rgbClr val="000000"/>
                </a:solidFill>
                <a:latin typeface="+mj-lt"/>
              </a:rPr>
              <a:t>Vrste tkiva u životinja: a) epitelno (koža), b) vezivno (hrskavica), c) mišićno (stijenka želudca), d) živčano (mozak)</a:t>
            </a:r>
            <a:endParaRPr lang="hr-HR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14E886D-6325-47B2-9835-471DEA98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66" y="1150001"/>
            <a:ext cx="8118196" cy="4599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2054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11D8AFE-46FE-4414-9513-6E46F669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271"/>
            <a:ext cx="10515600" cy="661816"/>
          </a:xfrm>
        </p:spPr>
        <p:txBody>
          <a:bodyPr/>
          <a:lstStyle/>
          <a:p>
            <a:r>
              <a:rPr lang="hr-HR" b="1"/>
              <a:t>Životinjska tkiva</a:t>
            </a:r>
            <a:endParaRPr lang="hr-HR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A6A389A-52ED-4D3A-A32A-FBD53ADA0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91" y="2743200"/>
            <a:ext cx="11353800" cy="3574440"/>
          </a:xfrm>
        </p:spPr>
        <p:txBody>
          <a:bodyPr>
            <a:normAutofit/>
          </a:bodyPr>
          <a:lstStyle/>
          <a:p>
            <a:r>
              <a:rPr lang="hr-HR" sz="3200" b="1" dirty="0"/>
              <a:t>Epitelno</a:t>
            </a:r>
            <a:r>
              <a:rPr lang="hr-HR" sz="3200" dirty="0"/>
              <a:t> – oblaže organe i </a:t>
            </a:r>
            <a:r>
              <a:rPr lang="en-GB" sz="3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površin</a:t>
            </a:r>
            <a:r>
              <a:rPr lang="hr-HR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u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tijela</a:t>
            </a:r>
            <a:r>
              <a:rPr lang="hr-HR" sz="3200" dirty="0"/>
              <a:t> (koža, stijenke organa)</a:t>
            </a:r>
          </a:p>
          <a:p>
            <a:r>
              <a:rPr lang="hr-HR" sz="3200" b="1" dirty="0"/>
              <a:t>Vezivno</a:t>
            </a:r>
            <a:r>
              <a:rPr lang="hr-HR" sz="3200" dirty="0"/>
              <a:t> – povezuje druga tkiva i organe (krv, hrskavice, kosti)</a:t>
            </a:r>
          </a:p>
          <a:p>
            <a:r>
              <a:rPr lang="hr-HR" sz="3200" b="1" dirty="0"/>
              <a:t>Mišićno</a:t>
            </a:r>
            <a:r>
              <a:rPr lang="hr-HR" sz="3200" dirty="0"/>
              <a:t> </a:t>
            </a:r>
            <a:r>
              <a:rPr lang="hr-HR" sz="3200" dirty="0" smtClean="0"/>
              <a:t>– </a:t>
            </a: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pokreće organe i organizam (mišići, organi)</a:t>
            </a:r>
            <a:endParaRPr lang="hr-HR" sz="3200" dirty="0"/>
          </a:p>
          <a:p>
            <a:r>
              <a:rPr lang="hr-HR" sz="3200" b="1" dirty="0"/>
              <a:t>Živčano</a:t>
            </a:r>
            <a:r>
              <a:rPr lang="hr-HR" sz="3200" dirty="0"/>
              <a:t> </a:t>
            </a:r>
            <a:r>
              <a:rPr lang="hr-HR" sz="3200" dirty="0" smtClean="0"/>
              <a:t>– </a:t>
            </a: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 i prenosi podražaje iz okoliša (mozak i živci)</a:t>
            </a:r>
            <a:endParaRPr lang="hr-HR" sz="3200" dirty="0"/>
          </a:p>
        </p:txBody>
      </p:sp>
    </p:spTree>
    <p:extLst>
      <p:ext uri="{BB962C8B-B14F-4D97-AF65-F5344CB8AC3E}">
        <p14:creationId xmlns="" xmlns:p14="http://schemas.microsoft.com/office/powerpoint/2010/main" val="37683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="" xmlns:a16="http://schemas.microsoft.com/office/drawing/2014/main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endParaRPr lang="hr-HR" dirty="0"/>
          </a:p>
          <a:p>
            <a:pPr marL="0" indent="0">
              <a:buNone/>
            </a:pPr>
            <a:r>
              <a:rPr lang="hr-HR" altLang="sr-Latn-R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Provjeri znanje - </a:t>
            </a:r>
            <a:r>
              <a:rPr lang="hr-HR" sz="2400" dirty="0">
                <a:hlinkClick r:id="rId2"/>
              </a:rPr>
              <a:t>Jednostanični ili </a:t>
            </a:r>
            <a:r>
              <a:rPr lang="hr-HR" sz="2400" dirty="0" err="1">
                <a:hlinkClick r:id="rId2"/>
              </a:rPr>
              <a:t>mnogostanični</a:t>
            </a:r>
            <a:r>
              <a:rPr lang="hr-HR" sz="2400" dirty="0">
                <a:hlinkClick r:id="rId2"/>
              </a:rPr>
              <a:t> organizmi</a:t>
            </a:r>
            <a:endParaRPr lang="hr-HR" sz="24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A0631D44-CB0E-4CBB-8316-51E05F3757A1}"/>
              </a:ext>
            </a:extLst>
          </p:cNvPr>
          <p:cNvSpPr txBox="1"/>
          <p:nvPr/>
        </p:nvSpPr>
        <p:spPr>
          <a:xfrm>
            <a:off x="459546" y="370116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4"/>
              </a:rPr>
              <a:t>Provjeri znanje - Životinjska tkiva</a:t>
            </a:r>
            <a:endParaRPr lang="hr-HR" sz="2400" dirty="0"/>
          </a:p>
        </p:txBody>
      </p: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FA78983D-CCD6-48DE-8DD9-EA5DBB1DBD27}"/>
              </a:ext>
            </a:extLst>
          </p:cNvPr>
          <p:cNvSpPr txBox="1"/>
          <p:nvPr/>
        </p:nvSpPr>
        <p:spPr>
          <a:xfrm>
            <a:off x="459546" y="529135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5"/>
              </a:rPr>
              <a:t>Provjeri znanje - Osmoza</a:t>
            </a:r>
            <a:endParaRPr lang="hr-HR" sz="2400" dirty="0"/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51189B87-CEA4-4C72-83E5-0BF3FE0BA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240" y="2087890"/>
            <a:ext cx="1761819" cy="176181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CF3509CF-5961-44CC-93FA-E3480EF1E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96" y="2975772"/>
            <a:ext cx="1747874" cy="174787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69C86F2D-92B8-43F6-9C39-17A3D94A1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204" y="4658324"/>
            <a:ext cx="1766612" cy="1766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503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3792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2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Organski sustavi u čovjeka</a:t>
            </a:r>
            <a:endParaRPr lang="hr-HR" sz="6600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A03C9FFE-A988-4ED3-B734-10499442F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43970"/>
            <a:ext cx="10360909" cy="49944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02D9D1F-4179-4881-9C89-89AA4327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210" y="5294513"/>
            <a:ext cx="646232" cy="71939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E2BC8EDD-98C5-41C3-9AA9-89EA6FDDB112}"/>
              </a:ext>
            </a:extLst>
          </p:cNvPr>
          <p:cNvSpPr txBox="1"/>
          <p:nvPr/>
        </p:nvSpPr>
        <p:spPr>
          <a:xfrm>
            <a:off x="10732676" y="6067517"/>
            <a:ext cx="1579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4"/>
              </a:rPr>
              <a:t>Vizualno</a:t>
            </a:r>
            <a:r>
              <a:rPr lang="hr-HR" sz="2400" dirty="0">
                <a:solidFill>
                  <a:srgbClr val="0070C0"/>
                </a:solidFill>
              </a:rPr>
              <a:t> +</a:t>
            </a:r>
          </a:p>
        </p:txBody>
      </p:sp>
    </p:spTree>
    <p:extLst>
      <p:ext uri="{BB962C8B-B14F-4D97-AF65-F5344CB8AC3E}">
        <p14:creationId xmlns="" xmlns:p14="http://schemas.microsoft.com/office/powerpoint/2010/main" val="307869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004"/>
            <a:ext cx="10515600" cy="4762011"/>
          </a:xfrm>
        </p:spPr>
        <p:txBody>
          <a:bodyPr>
            <a:normAutofit/>
          </a:bodyPr>
          <a:lstStyle/>
          <a:p>
            <a:r>
              <a:rPr lang="hr-HR" altLang="sr-Latn-RS" sz="2800" b="1" dirty="0">
                <a:ea typeface="ＭＳ Ｐゴシック" panose="020B0600070205080204" pitchFamily="34" charset="-128"/>
              </a:rPr>
              <a:t>Tkivo</a:t>
            </a:r>
            <a:r>
              <a:rPr lang="hr-HR" altLang="sr-Latn-RS" sz="2800" dirty="0">
                <a:ea typeface="ＭＳ Ｐゴシック" panose="020B0600070205080204" pitchFamily="34" charset="-128"/>
              </a:rPr>
              <a:t> – skup i</a:t>
            </a:r>
            <a:r>
              <a:rPr lang="hr-HR" altLang="sr-Latn-RS" sz="2800" b="1" u="sng" dirty="0">
                <a:ea typeface="ＭＳ Ｐゴシック" panose="020B0600070205080204" pitchFamily="34" charset="-128"/>
              </a:rPr>
              <a:t>stovrsnih</a:t>
            </a:r>
            <a:r>
              <a:rPr lang="hr-HR" altLang="sr-Latn-RS" sz="2800" dirty="0">
                <a:ea typeface="ＭＳ Ｐゴシック" panose="020B0600070205080204" pitchFamily="34" charset="-128"/>
              </a:rPr>
              <a:t> stanica (mišićno, živčano…)</a:t>
            </a:r>
          </a:p>
          <a:p>
            <a:pPr>
              <a:lnSpc>
                <a:spcPct val="150000"/>
              </a:lnSpc>
            </a:pPr>
            <a:r>
              <a:rPr lang="hr-HR" altLang="sr-Latn-RS" sz="2800" b="1" dirty="0">
                <a:ea typeface="ＭＳ Ｐゴシック" panose="020B0600070205080204" pitchFamily="34" charset="-128"/>
              </a:rPr>
              <a:t>Organ</a:t>
            </a:r>
            <a:r>
              <a:rPr lang="hr-HR" altLang="sr-Latn-RS" sz="2800" dirty="0">
                <a:ea typeface="ＭＳ Ｐゴシック" panose="020B0600070205080204" pitchFamily="34" charset="-128"/>
              </a:rPr>
              <a:t> </a:t>
            </a:r>
            <a:r>
              <a:rPr lang="hr-HR" dirty="0" smtClean="0"/>
              <a:t>–</a:t>
            </a:r>
            <a:r>
              <a:rPr lang="hr-HR" altLang="sr-Latn-RS" sz="2800" dirty="0" smtClean="0">
                <a:ea typeface="ＭＳ Ｐゴシック" panose="020B0600070205080204" pitchFamily="34" charset="-128"/>
              </a:rPr>
              <a:t> </a:t>
            </a:r>
            <a:r>
              <a:rPr lang="hr-HR" altLang="sr-Latn-RS" sz="2800" dirty="0">
                <a:ea typeface="ＭＳ Ｐゴシック" panose="020B0600070205080204" pitchFamily="34" charset="-128"/>
              </a:rPr>
              <a:t>više </a:t>
            </a:r>
            <a:r>
              <a:rPr lang="hr-HR" altLang="sr-Latn-RS" sz="2800" b="1" u="sng" dirty="0">
                <a:ea typeface="ＭＳ Ｐゴシック" panose="020B0600070205080204" pitchFamily="34" charset="-128"/>
              </a:rPr>
              <a:t>različitih </a:t>
            </a:r>
            <a:r>
              <a:rPr lang="hr-HR" altLang="sr-Latn-RS" sz="2800" dirty="0">
                <a:ea typeface="ＭＳ Ｐゴシック" panose="020B0600070205080204" pitchFamily="34" charset="-128"/>
              </a:rPr>
              <a:t>tkiva, ruka – mišićno, živčano, hrskavično tkivo</a:t>
            </a:r>
          </a:p>
          <a:p>
            <a:pPr>
              <a:lnSpc>
                <a:spcPct val="150000"/>
              </a:lnSpc>
            </a:pPr>
            <a:r>
              <a:rPr lang="hr-HR" b="1" dirty="0"/>
              <a:t>Organizam </a:t>
            </a:r>
            <a:r>
              <a:rPr lang="hr-HR" dirty="0"/>
              <a:t> – nedjeljiva cjelina u kojoj svi sustavi rade zajednički i usklađeno</a:t>
            </a:r>
          </a:p>
          <a:p>
            <a:pPr>
              <a:lnSpc>
                <a:spcPct val="150000"/>
              </a:lnSpc>
            </a:pPr>
            <a:endParaRPr lang="hr-HR" altLang="sr-Latn-RS" sz="2800" dirty="0">
              <a:ea typeface="ＭＳ Ｐゴシック" panose="020B0600070205080204" pitchFamily="34" charset="-128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41096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7" y="1274130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>
                <a:effectLst/>
                <a:ea typeface="Calibri" panose="020F0502020204030204" pitchFamily="34" charset="0"/>
              </a:rPr>
              <a:t>Kretanje kroz stanicu</a:t>
            </a:r>
            <a:endParaRPr lang="hr-HR" sz="7200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C33B5B74-A950-4781-98AE-5FAB354D7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42" b="10577"/>
          <a:stretch/>
        </p:blipFill>
        <p:spPr>
          <a:xfrm>
            <a:off x="1095622" y="2171608"/>
            <a:ext cx="10000755" cy="4426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4497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7" y="2489981"/>
            <a:ext cx="11372557" cy="28315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b="1" dirty="0"/>
              <a:t>STANIČNA TEKUĆINA</a:t>
            </a:r>
            <a:r>
              <a:rPr lang="hr-HR" sz="2800" dirty="0"/>
              <a:t> – citoplazma (voda s otopljenim mineralnim tvarima)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 </a:t>
            </a:r>
            <a:r>
              <a:rPr lang="hr-HR" sz="2800" b="1" dirty="0"/>
              <a:t>IZVANSTANIČNA </a:t>
            </a:r>
            <a:r>
              <a:rPr lang="hr-HR" sz="2800" dirty="0"/>
              <a:t>– voda koja popunjava međustanični prostor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2" y="1245995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  Voda je sastavni dio stanica</a:t>
            </a:r>
            <a:endParaRPr lang="hr-HR" sz="3600" dirty="0"/>
          </a:p>
        </p:txBody>
      </p:sp>
    </p:spTree>
    <p:extLst>
      <p:ext uri="{BB962C8B-B14F-4D97-AF65-F5344CB8AC3E}">
        <p14:creationId xmlns="" xmlns:p14="http://schemas.microsoft.com/office/powerpoint/2010/main" val="36477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50CC459-5799-4131-9FA3-D83934A9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674" y="182880"/>
            <a:ext cx="5021782" cy="935284"/>
          </a:xfrm>
        </p:spPr>
        <p:txBody>
          <a:bodyPr>
            <a:normAutofit fontScale="90000"/>
          </a:bodyPr>
          <a:lstStyle/>
          <a:p>
            <a:r>
              <a:rPr lang="hr-HR" sz="4000" b="1">
                <a:solidFill>
                  <a:srgbClr val="000000"/>
                </a:solidFill>
              </a:rPr>
              <a:t/>
            </a:r>
            <a:br>
              <a:rPr lang="hr-HR" sz="4000" b="1">
                <a:solidFill>
                  <a:srgbClr val="000000"/>
                </a:solidFill>
              </a:rPr>
            </a:br>
            <a:r>
              <a:rPr lang="hr-HR" sz="4000" b="1">
                <a:solidFill>
                  <a:srgbClr val="000000"/>
                </a:solidFill>
              </a:rPr>
              <a:t/>
            </a:r>
            <a:br>
              <a:rPr lang="hr-HR" sz="4000" b="1">
                <a:solidFill>
                  <a:srgbClr val="000000"/>
                </a:solidFill>
              </a:rPr>
            </a:br>
            <a:r>
              <a:rPr lang="hr-HR" sz="4000" b="1">
                <a:solidFill>
                  <a:srgbClr val="000000"/>
                </a:solidFill>
              </a:rPr>
              <a:t>Kretanje kroz stanicu</a:t>
            </a:r>
            <a:endParaRPr lang="hr-HR" sz="4000" b="1" dirty="0">
              <a:solidFill>
                <a:srgbClr val="0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2135CBA-FFF1-43E1-9AAD-43B69F15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88" y="6196662"/>
            <a:ext cx="10972800" cy="6871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rgbClr val="000000"/>
                </a:solidFill>
              </a:rPr>
              <a:t>Tvari se izmjenjuju kroz staničnu membranu procesima OSMOZE I DIFUZIJE</a:t>
            </a:r>
          </a:p>
          <a:p>
            <a:endParaRPr lang="hr-HR" sz="1800" dirty="0">
              <a:solidFill>
                <a:srgbClr val="000000"/>
              </a:solidFill>
            </a:endParaRPr>
          </a:p>
        </p:txBody>
      </p:sp>
      <p:pic>
        <p:nvPicPr>
          <p:cNvPr id="5" name="Slika 4" descr="Slika na kojoj se prikazuje na zatvorenom, stol&#10;&#10;Opis je automatski generiran">
            <a:extLst>
              <a:ext uri="{FF2B5EF4-FFF2-40B4-BE49-F238E27FC236}">
                <a16:creationId xmlns="" xmlns:a16="http://schemas.microsoft.com/office/drawing/2014/main" id="{61978582-49E9-468B-94CE-0EBAC208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42" y="1735885"/>
            <a:ext cx="5581385" cy="4186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7765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478C0F5-6776-4C4D-BEA3-0B680919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3955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Difuzija</a:t>
            </a:r>
            <a:r>
              <a:rPr lang="hr-HR" dirty="0"/>
              <a:t> </a:t>
            </a:r>
          </a:p>
        </p:txBody>
      </p:sp>
      <p:pic>
        <p:nvPicPr>
          <p:cNvPr id="10" name="Slika 9" descr="Slika na kojoj se prikazuje šalica, stol, staklo, piće&#10;&#10;Opis je automatski generiran">
            <a:extLst>
              <a:ext uri="{FF2B5EF4-FFF2-40B4-BE49-F238E27FC236}">
                <a16:creationId xmlns="" xmlns:a16="http://schemas.microsoft.com/office/drawing/2014/main" id="{230ED6BF-B967-4C87-BA83-0FD96D41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281" y="1717050"/>
            <a:ext cx="7002780" cy="4665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945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CA09620-EF58-4DF3-AD39-020F12CE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3" y="1327413"/>
            <a:ext cx="10515600" cy="824600"/>
          </a:xfrm>
        </p:spPr>
        <p:txBody>
          <a:bodyPr/>
          <a:lstStyle/>
          <a:p>
            <a:r>
              <a:rPr lang="hr-HR" b="1"/>
              <a:t>Difuzija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199C107-3F95-462A-80D0-D05CC408D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0831"/>
            <a:ext cx="5923704" cy="3884926"/>
          </a:xfrm>
        </p:spPr>
        <p:txBody>
          <a:bodyPr/>
          <a:lstStyle/>
          <a:p>
            <a:r>
              <a:rPr lang="hr-HR" sz="3200" b="1" dirty="0"/>
              <a:t>Proces kojim tvari ulaze u stanicu </a:t>
            </a:r>
            <a:r>
              <a:rPr lang="hr-HR" sz="3200" dirty="0"/>
              <a:t>(voda, hranjive tvari, plinovi)</a:t>
            </a:r>
          </a:p>
          <a:p>
            <a:r>
              <a:rPr lang="hr-HR" sz="3200" dirty="0"/>
              <a:t>Kretanje čestica</a:t>
            </a:r>
          </a:p>
          <a:p>
            <a:r>
              <a:rPr lang="hr-HR" sz="3200" b="1" dirty="0"/>
              <a:t>Ne troši se energija</a:t>
            </a:r>
          </a:p>
          <a:p>
            <a:r>
              <a:rPr lang="hr-HR" sz="3200" dirty="0"/>
              <a:t>Čestice idu </a:t>
            </a:r>
            <a:r>
              <a:rPr lang="hr-HR" sz="3200" b="1" dirty="0"/>
              <a:t>iz područja gdje ih ima više u područje gdje ih ima manje</a:t>
            </a:r>
          </a:p>
          <a:p>
            <a:endParaRPr lang="hr-HR" dirty="0"/>
          </a:p>
        </p:txBody>
      </p:sp>
      <p:pic>
        <p:nvPicPr>
          <p:cNvPr id="5" name="Slika 4" descr="Slika na kojoj se prikazuje cvijet&#10;&#10;Opis je automatski generiran">
            <a:extLst>
              <a:ext uri="{FF2B5EF4-FFF2-40B4-BE49-F238E27FC236}">
                <a16:creationId xmlns="" xmlns:a16="http://schemas.microsoft.com/office/drawing/2014/main" id="{E13577AE-D29B-46B2-BEEF-720CE0F8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8" y="1510761"/>
            <a:ext cx="3433689" cy="4855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99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arta, tekst&#10;&#10;Opis je automatski generiran">
            <a:extLst>
              <a:ext uri="{FF2B5EF4-FFF2-40B4-BE49-F238E27FC236}">
                <a16:creationId xmlns="" xmlns:a16="http://schemas.microsoft.com/office/drawing/2014/main" id="{C1B6038F-12B8-404A-9867-48CCB6B18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07" y="1561514"/>
            <a:ext cx="5394960" cy="539496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7EACE1EF-E5B6-498E-B2FA-CC44DFC4D8DC}"/>
              </a:ext>
            </a:extLst>
          </p:cNvPr>
          <p:cNvSpPr txBox="1"/>
          <p:nvPr/>
        </p:nvSpPr>
        <p:spPr>
          <a:xfrm>
            <a:off x="4012149" y="1089042"/>
            <a:ext cx="3508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>
                <a:latin typeface="+mj-lt"/>
              </a:rPr>
              <a:t>Bakterijska stanica</a:t>
            </a:r>
          </a:p>
        </p:txBody>
      </p:sp>
    </p:spTree>
    <p:extLst>
      <p:ext uri="{BB962C8B-B14F-4D97-AF65-F5344CB8AC3E}">
        <p14:creationId xmlns="" xmlns:p14="http://schemas.microsoft.com/office/powerpoint/2010/main" val="274940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22A439D-977B-4EF2-A448-546303AE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26" y="1414401"/>
            <a:ext cx="10515600" cy="864565"/>
          </a:xfrm>
        </p:spPr>
        <p:txBody>
          <a:bodyPr/>
          <a:lstStyle/>
          <a:p>
            <a:r>
              <a:rPr lang="hr-HR" b="1"/>
              <a:t>Osmoza</a:t>
            </a:r>
            <a:r>
              <a:rPr lang="hr-HR"/>
              <a:t>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C641996-CA6A-453A-83C9-433126113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50" y="2711249"/>
            <a:ext cx="5013960" cy="3828238"/>
          </a:xfrm>
        </p:spPr>
        <p:txBody>
          <a:bodyPr>
            <a:normAutofit fontScale="92500" lnSpcReduction="10000"/>
          </a:bodyPr>
          <a:lstStyle/>
          <a:p>
            <a:r>
              <a:rPr lang="hr-HR" sz="3200" b="1"/>
              <a:t>Difuzija kroz polupropusnu membranu </a:t>
            </a:r>
          </a:p>
          <a:p>
            <a:endParaRPr lang="hr-HR" sz="3200"/>
          </a:p>
          <a:p>
            <a:r>
              <a:rPr lang="hr-HR" sz="3200"/>
              <a:t>Čestice se gibaju </a:t>
            </a:r>
            <a:r>
              <a:rPr lang="hr-HR" sz="3200" b="1"/>
              <a:t>iz područja gdje je ima više u područje gdje je ima manje</a:t>
            </a:r>
          </a:p>
          <a:p>
            <a:endParaRPr lang="hr-HR" sz="3200"/>
          </a:p>
          <a:p>
            <a:r>
              <a:rPr lang="hr-HR" sz="3200"/>
              <a:t>Pokušavaju se izjednačiti koncentracije 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2366C3E3-8CC1-411A-AF9D-348573C0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010" y="1846683"/>
            <a:ext cx="6269448" cy="4381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64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4">
            <a:extLst>
              <a:ext uri="{FF2B5EF4-FFF2-40B4-BE49-F238E27FC236}">
                <a16:creationId xmlns="" xmlns:a16="http://schemas.microsoft.com/office/drawing/2014/main" id="{5DCF3039-54BE-4483-87C1-71EE1FE2E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94228" y="1349164"/>
            <a:ext cx="9397218" cy="5285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3230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2C1EAEE-B227-41E5-BC1B-1830015E3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98"/>
            <a:ext cx="10515600" cy="5103537"/>
          </a:xfrm>
        </p:spPr>
        <p:txBody>
          <a:bodyPr>
            <a:normAutofit/>
          </a:bodyPr>
          <a:lstStyle/>
          <a:p>
            <a:r>
              <a:rPr lang="hr-HR" sz="3200" dirty="0"/>
              <a:t>Kada se stanica nađe u otopini drugačije koncentracije od one u stanici težit će izjednačavanju koncentracije unutar stanice i okolne otopine</a:t>
            </a:r>
          </a:p>
          <a:p>
            <a:endParaRPr lang="hr-HR" sz="3200" dirty="0"/>
          </a:p>
          <a:p>
            <a:r>
              <a:rPr lang="hr-HR" sz="3200" dirty="0"/>
              <a:t>Ako iz stanice izađe previše vode van smežurat će se </a:t>
            </a:r>
          </a:p>
          <a:p>
            <a:endParaRPr lang="hr-HR" sz="3200" dirty="0"/>
          </a:p>
          <a:p>
            <a:r>
              <a:rPr lang="hr-HR" sz="3200" dirty="0"/>
              <a:t>Ako u stanicu uđe previše vode nabubrit će </a:t>
            </a:r>
          </a:p>
        </p:txBody>
      </p:sp>
    </p:spTree>
    <p:extLst>
      <p:ext uri="{BB962C8B-B14F-4D97-AF65-F5344CB8AC3E}">
        <p14:creationId xmlns="" xmlns:p14="http://schemas.microsoft.com/office/powerpoint/2010/main" val="26369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1D1BF5E-DEF9-484E-894F-48590594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871" y="1354604"/>
            <a:ext cx="7060096" cy="1828800"/>
          </a:xfrm>
        </p:spPr>
        <p:txBody>
          <a:bodyPr/>
          <a:lstStyle/>
          <a:p>
            <a:pPr marL="0" indent="0">
              <a:buNone/>
            </a:pPr>
            <a:r>
              <a:rPr lang="hr-HR"/>
              <a:t>Istraži</a:t>
            </a:r>
          </a:p>
          <a:p>
            <a:pPr marL="0" indent="0">
              <a:buNone/>
            </a:pPr>
            <a:r>
              <a:rPr lang="hr-HR" i="1">
                <a:solidFill>
                  <a:srgbClr val="00B050"/>
                </a:solidFill>
              </a:rPr>
              <a:t>Kako voda i druge tvari ulaze i izlaze iz stanice </a:t>
            </a:r>
          </a:p>
          <a:p>
            <a:pPr marL="0" indent="0">
              <a:buNone/>
            </a:pPr>
            <a:r>
              <a:rPr lang="hr-HR" i="1">
                <a:solidFill>
                  <a:srgbClr val="00B050"/>
                </a:solidFill>
              </a:rPr>
              <a:t>RB str. 13</a:t>
            </a:r>
          </a:p>
          <a:p>
            <a:pPr marL="0" indent="0">
              <a:buNone/>
            </a:pPr>
            <a:endParaRPr lang="hr-HR" b="1" dirty="0"/>
          </a:p>
        </p:txBody>
      </p: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8614EBCA-4587-4E28-A33A-15717EA0306F}"/>
              </a:ext>
            </a:extLst>
          </p:cNvPr>
          <p:cNvSpPr txBox="1"/>
          <p:nvPr/>
        </p:nvSpPr>
        <p:spPr>
          <a:xfrm>
            <a:off x="686704" y="3183404"/>
            <a:ext cx="7660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 </a:t>
            </a:r>
            <a:r>
              <a:rPr lang="hr-HR" sz="2800" i="1" dirty="0">
                <a:hlinkClick r:id="rId2"/>
              </a:rPr>
              <a:t>Istraživanje: Što se to zbiva u kokošjem jajetu?</a:t>
            </a:r>
            <a:endParaRPr lang="hr-HR" sz="2800" i="1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="" xmlns:a16="http://schemas.microsoft.com/office/drawing/2014/main" id="{183D53A3-F564-4AAB-95AD-2770882D7886}"/>
              </a:ext>
            </a:extLst>
          </p:cNvPr>
          <p:cNvSpPr txBox="1">
            <a:spLocks/>
          </p:cNvSpPr>
          <p:nvPr/>
        </p:nvSpPr>
        <p:spPr>
          <a:xfrm>
            <a:off x="732183" y="4846170"/>
            <a:ext cx="10515600" cy="2576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i="1" dirty="0">
                <a:solidFill>
                  <a:srgbClr val="00B050"/>
                </a:solidFill>
              </a:rPr>
              <a:t>Usporedba odnosa površine i volumena stanice – izrada modela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i="1" dirty="0">
                <a:solidFill>
                  <a:srgbClr val="00B050"/>
                </a:solidFill>
              </a:rPr>
              <a:t>RB str.11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DDS </a:t>
            </a:r>
            <a:r>
              <a:rPr lang="hr-HR" i="1" dirty="0">
                <a:hlinkClick r:id="rId2"/>
              </a:rPr>
              <a:t>Kakav je odnos volumena i površine stanice </a:t>
            </a:r>
            <a:endParaRPr lang="hr-HR" i="1" dirty="0"/>
          </a:p>
        </p:txBody>
      </p:sp>
      <p:sp>
        <p:nvSpPr>
          <p:cNvPr id="5" name="Naslov 1">
            <a:extLst>
              <a:ext uri="{FF2B5EF4-FFF2-40B4-BE49-F238E27FC236}">
                <a16:creationId xmlns="" xmlns:a16="http://schemas.microsoft.com/office/drawing/2014/main" id="{D2B954BB-F16C-485B-A1D7-66605262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1428"/>
            <a:ext cx="1732722" cy="522771"/>
          </a:xfrm>
        </p:spPr>
        <p:txBody>
          <a:bodyPr>
            <a:noAutofit/>
          </a:bodyPr>
          <a:lstStyle/>
          <a:p>
            <a:r>
              <a:rPr lang="hr-HR" sz="2800" b="1"/>
              <a:t>Istraži </a:t>
            </a:r>
            <a:endParaRPr lang="hr-HR" sz="2800" b="1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20584DD-F74A-4DEE-B032-0FC95AE1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16" y="1294643"/>
            <a:ext cx="527014" cy="5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8FC4042-3915-4AFA-97C8-57C7C3A5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16" y="4280226"/>
            <a:ext cx="527014" cy="5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43098531-B6A7-4BFA-93B2-213FAB28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4" y="3183404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45EE99E-8FBA-4F09-855B-09A656C5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12" y="6267093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0638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22"/>
            <a:ext cx="10515600" cy="4255574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Usporedi  biljnu i životinjsku stanicu </a:t>
            </a:r>
            <a:r>
              <a:rPr lang="hr-HR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 pomoću Vennova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dijagrama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589"/>
            <a:ext cx="10515600" cy="512466"/>
          </a:xfrm>
        </p:spPr>
        <p:txBody>
          <a:bodyPr>
            <a:normAutofit/>
          </a:bodyPr>
          <a:lstStyle/>
          <a:p>
            <a:pPr algn="ctr"/>
            <a:r>
              <a:rPr lang="hr-HR" sz="3600"/>
              <a:t>IZLAZNA KARTICA </a:t>
            </a:r>
            <a:endParaRPr lang="hr-HR" sz="3600" dirty="0"/>
          </a:p>
        </p:txBody>
      </p:sp>
      <p:graphicFrame>
        <p:nvGraphicFramePr>
          <p:cNvPr id="4" name="Diagram 5">
            <a:extLst>
              <a:ext uri="{FF2B5EF4-FFF2-40B4-BE49-F238E27FC236}">
                <a16:creationId xmlns="" xmlns:a16="http://schemas.microsoft.com/office/drawing/2014/main" id="{E8C3D65C-4A4F-409F-A5DA-3E925402024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728584192"/>
              </p:ext>
            </p:extLst>
          </p:nvPr>
        </p:nvGraphicFramePr>
        <p:xfrm>
          <a:off x="3533628" y="2714967"/>
          <a:ext cx="5680710" cy="448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0487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EF25BE58-9E68-40B6-9ADC-5C609155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63" y="1217817"/>
            <a:ext cx="10515600" cy="770868"/>
          </a:xfrm>
        </p:spPr>
        <p:txBody>
          <a:bodyPr>
            <a:normAutofit/>
          </a:bodyPr>
          <a:lstStyle/>
          <a:p>
            <a:r>
              <a:rPr lang="hr-HR" sz="4000" b="1"/>
              <a:t>Provjeri znanje </a:t>
            </a:r>
            <a:endParaRPr lang="hr-HR" sz="4000" b="1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="" xmlns:a16="http://schemas.microsoft.com/office/drawing/2014/main" id="{9603B7E3-87D4-47FC-B3D5-A8AEFDCEFBEB}"/>
              </a:ext>
            </a:extLst>
          </p:cNvPr>
          <p:cNvSpPr txBox="1">
            <a:spLocks/>
          </p:cNvSpPr>
          <p:nvPr/>
        </p:nvSpPr>
        <p:spPr>
          <a:xfrm>
            <a:off x="500775" y="1971345"/>
            <a:ext cx="10956461" cy="4706292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144597A-2E1A-4BC7-8E9D-DEC0B86A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493" y="1603251"/>
            <a:ext cx="725487" cy="719390"/>
          </a:xfrm>
          <a:prstGeom prst="rect">
            <a:avLst/>
          </a:prstGeom>
        </p:spPr>
      </p:pic>
      <p:sp>
        <p:nvSpPr>
          <p:cNvPr id="6" name="Rezervirano mjesto sadržaja 1">
            <a:extLst>
              <a:ext uri="{FF2B5EF4-FFF2-40B4-BE49-F238E27FC236}">
                <a16:creationId xmlns="" xmlns:a16="http://schemas.microsoft.com/office/drawing/2014/main" id="{2BB636BE-D17A-4EFA-B1D1-64B2F2545BD4}"/>
              </a:ext>
            </a:extLst>
          </p:cNvPr>
          <p:cNvSpPr txBox="1">
            <a:spLocks/>
          </p:cNvSpPr>
          <p:nvPr/>
        </p:nvSpPr>
        <p:spPr>
          <a:xfrm>
            <a:off x="993354" y="243840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Provjeri znanje</a:t>
            </a: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F1BD896-DBF0-4C5C-80E7-B8D2E93F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169" y="2141085"/>
            <a:ext cx="2236489" cy="22364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827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9D54607-C297-4992-8668-90DCA7E4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181" y="1367298"/>
            <a:ext cx="4132501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/>
              <a:t>Životinjska stanica</a:t>
            </a:r>
            <a:endParaRPr lang="en-US" sz="3600" b="1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="" xmlns:a16="http://schemas.microsoft.com/office/drawing/2014/main" id="{1D9BB8DF-92BC-4DBA-9B4A-28225C961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2128" y="5939591"/>
            <a:ext cx="2023263" cy="6009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>
                <a:hlinkClick r:id="rId2"/>
              </a:rPr>
              <a:t>Zanimljivosti</a:t>
            </a:r>
            <a:endParaRPr lang="en-US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25B5D7FC-054B-4069-9530-99EE5815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82" y="1943113"/>
            <a:ext cx="7565364" cy="45974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EB5D1C2-3A9D-4680-8E86-07EAE2C5B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22" y="5939591"/>
            <a:ext cx="536406" cy="600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732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2E8B83C1-CF47-4CA9-B99C-9E55CA5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331" y="1255282"/>
            <a:ext cx="2937209" cy="770868"/>
          </a:xfrm>
        </p:spPr>
        <p:txBody>
          <a:bodyPr/>
          <a:lstStyle/>
          <a:p>
            <a:r>
              <a:rPr lang="hr-HR" b="1"/>
              <a:t>Biljna stanica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E6C2643-A841-4ACA-B93D-EAB042FC5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98" y="1748012"/>
            <a:ext cx="7849677" cy="5033822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B0635C8F-0889-4FFE-BB67-4937D5C30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92586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11127F91-4B1E-40EA-A443-0C903336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406" y="1364566"/>
            <a:ext cx="10515600" cy="501523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JEZGRA</a:t>
            </a:r>
            <a:r>
              <a:rPr lang="hr-HR" dirty="0"/>
              <a:t> – </a:t>
            </a:r>
            <a:r>
              <a:rPr lang="hr-HR" dirty="0" smtClean="0"/>
              <a:t>DNA, </a:t>
            </a:r>
            <a:r>
              <a:rPr lang="hr-HR" dirty="0"/>
              <a:t>geni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CITOPLAZMA</a:t>
            </a:r>
            <a:r>
              <a:rPr lang="hr-HR" dirty="0"/>
              <a:t> – želatinozna tekućina, voda + mineralne tvari, soli..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STANIČNA MEMBRANA </a:t>
            </a:r>
            <a:r>
              <a:rPr lang="hr-HR" dirty="0"/>
              <a:t>– omeđuje stanicu, polupropusna je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STANIČNA STIJENKA </a:t>
            </a:r>
            <a:r>
              <a:rPr lang="hr-HR" dirty="0"/>
              <a:t>– daje oblik i čvrstoću stanici, celuloza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KLOROPLAST</a:t>
            </a:r>
            <a:r>
              <a:rPr lang="hr-HR" dirty="0"/>
              <a:t> – tjelešce koje sadrži zeleni pigment KLOROFIL </a:t>
            </a:r>
            <a:r>
              <a:rPr lang="hr-HR" dirty="0" smtClean="0"/>
              <a:t>– </a:t>
            </a:r>
            <a:r>
              <a:rPr lang="hr-HR" dirty="0"/>
              <a:t>fotosinteza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VAKUOLA</a:t>
            </a:r>
            <a:r>
              <a:rPr lang="hr-HR" dirty="0"/>
              <a:t> – prostor ispunjen sokom, vodom – regulira količinu vode u stanici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02601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C7A0D8B-DE98-4DE7-A5B9-85B9D6DC2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463040"/>
            <a:ext cx="10515600" cy="471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MITOHONDRIJI</a:t>
            </a:r>
            <a:r>
              <a:rPr lang="hr-HR" sz="3200" dirty="0"/>
              <a:t> – tjelešca u kojima se stvara energija</a:t>
            </a:r>
          </a:p>
          <a:p>
            <a:pPr marL="0" indent="0">
              <a:buNone/>
            </a:pPr>
            <a:endParaRPr lang="hr-HR" sz="3200" b="1" dirty="0"/>
          </a:p>
          <a:p>
            <a:pPr marL="0" indent="0">
              <a:buNone/>
            </a:pPr>
            <a:r>
              <a:rPr lang="hr-HR" sz="3200" b="1" dirty="0"/>
              <a:t>STANIČNO DISANJE  ili  OKSIDACIJA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dirty="0"/>
              <a:t>Hrana + kisik                     energija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b="1" dirty="0"/>
              <a:t>RIBOSOMI</a:t>
            </a:r>
            <a:r>
              <a:rPr lang="hr-HR" sz="3200" dirty="0"/>
              <a:t> – tjelešca u kojima se stvaraju bjelančevine</a:t>
            </a:r>
          </a:p>
          <a:p>
            <a:pPr marL="0" indent="0">
              <a:buNone/>
            </a:pPr>
            <a:endParaRPr lang="hr-HR" dirty="0"/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="" xmlns:a16="http://schemas.microsoft.com/office/drawing/2014/main" id="{E0487F80-E345-46CE-989D-665D80194350}"/>
              </a:ext>
            </a:extLst>
          </p:cNvPr>
          <p:cNvCxnSpPr/>
          <p:nvPr/>
        </p:nvCxnSpPr>
        <p:spPr>
          <a:xfrm>
            <a:off x="3491438" y="3914590"/>
            <a:ext cx="954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123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7AE2999-70B0-401F-BFCE-12B5F674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45" y="1401456"/>
            <a:ext cx="10515600" cy="590907"/>
          </a:xfrm>
        </p:spPr>
        <p:txBody>
          <a:bodyPr>
            <a:normAutofit/>
          </a:bodyPr>
          <a:lstStyle/>
          <a:p>
            <a:r>
              <a:rPr lang="hr-HR" sz="4000" dirty="0"/>
              <a:t>Istraži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9935F9A-EB0D-41B0-8B13-727ED4090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6392"/>
            <a:ext cx="10515600" cy="3894504"/>
          </a:xfrm>
        </p:spPr>
        <p:txBody>
          <a:bodyPr/>
          <a:lstStyle/>
          <a:p>
            <a:pPr marL="0" indent="0">
              <a:buNone/>
            </a:pPr>
            <a:r>
              <a:rPr lang="hr-HR" i="1" dirty="0">
                <a:solidFill>
                  <a:srgbClr val="00B050"/>
                </a:solidFill>
              </a:rPr>
              <a:t>Jesu li stanice svih živih bića jednake </a:t>
            </a:r>
          </a:p>
          <a:p>
            <a:pPr marL="0" indent="0">
              <a:buNone/>
            </a:pPr>
            <a:r>
              <a:rPr lang="hr-HR" i="1" dirty="0">
                <a:solidFill>
                  <a:srgbClr val="00B050"/>
                </a:solidFill>
              </a:rPr>
              <a:t>RB str. 9 </a:t>
            </a:r>
          </a:p>
          <a:p>
            <a:pPr marL="0" indent="0">
              <a:buNone/>
            </a:pPr>
            <a:endParaRPr lang="hr-HR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r-HR" dirty="0"/>
              <a:t>DDS </a:t>
            </a:r>
            <a:r>
              <a:rPr lang="hr-HR" i="1" dirty="0">
                <a:hlinkClick r:id="rId2"/>
              </a:rPr>
              <a:t>Stanična teorija </a:t>
            </a:r>
            <a:endParaRPr lang="hr-HR" i="1" dirty="0"/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dirty="0"/>
              <a:t>DDS </a:t>
            </a:r>
            <a:r>
              <a:rPr lang="hr-HR" i="1" dirty="0">
                <a:hlinkClick r:id="rId2"/>
              </a:rPr>
              <a:t>Zanima te više o dijelovima stanice </a:t>
            </a:r>
            <a:endParaRPr lang="hr-HR" i="1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BD3F04EE-5AA8-49D7-A270-D839ED45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308" y="1401456"/>
            <a:ext cx="616454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D5B6A4F-5DDB-49FD-A0E7-936898C6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791" y="4570184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E5CEE774-92BC-411D-A395-D4B26519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462" y="3528615"/>
            <a:ext cx="617971" cy="59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F82A8BF3-134F-43FF-AAE5-FDF1056D46C1}"/>
              </a:ext>
            </a:extLst>
          </p:cNvPr>
          <p:cNvSpPr txBox="1"/>
          <p:nvPr/>
        </p:nvSpPr>
        <p:spPr>
          <a:xfrm>
            <a:off x="792433" y="6055287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hlinkClick r:id="rId5"/>
              </a:rPr>
              <a:t>Provjeri </a:t>
            </a:r>
            <a:r>
              <a:rPr lang="hr-HR" sz="2800" u="sng" dirty="0">
                <a:solidFill>
                  <a:schemeClr val="accent5">
                    <a:lumMod val="75000"/>
                  </a:schemeClr>
                </a:solidFill>
                <a:hlinkClick r:id="rId5"/>
              </a:rPr>
              <a:t>znanje </a:t>
            </a:r>
            <a:r>
              <a:rPr lang="hr-HR" sz="2800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sz="2800" u="sng" dirty="0" smtClean="0">
                <a:solidFill>
                  <a:schemeClr val="accent5">
                    <a:lumMod val="75000"/>
                  </a:schemeClr>
                </a:solidFill>
                <a:hlinkClick r:id="rId5"/>
              </a:rPr>
              <a:t> </a:t>
            </a:r>
            <a:r>
              <a:rPr lang="hr-HR" sz="2800" u="sng" dirty="0">
                <a:hlinkClick r:id="rId5"/>
              </a:rPr>
              <a:t>Dijelovi stanice</a:t>
            </a:r>
            <a:r>
              <a:rPr lang="hr-HR" sz="2800" u="sng" dirty="0"/>
              <a:t>    </a:t>
            </a:r>
            <a:endParaRPr lang="hr-HR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F6082BC8-619B-4745-863C-141FB4A63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020" y="5125681"/>
            <a:ext cx="1652722" cy="165272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4B0D0EE0-4CC9-4865-95D4-0F8E72245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13" y="6023150"/>
            <a:ext cx="628049" cy="622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4116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777</Words>
  <Application>Microsoft Office PowerPoint</Application>
  <PresentationFormat>Custom</PresentationFormat>
  <Paragraphs>157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 Light</vt:lpstr>
      <vt:lpstr>Calibri</vt:lpstr>
      <vt:lpstr>Times New Roman</vt:lpstr>
      <vt:lpstr>ＭＳ Ｐゴシック</vt:lpstr>
      <vt:lpstr>Office Theme</vt:lpstr>
      <vt:lpstr>Slide 1</vt:lpstr>
      <vt:lpstr>Raspon veličine živih bića</vt:lpstr>
      <vt:lpstr>Slide 3</vt:lpstr>
      <vt:lpstr>Slide 4</vt:lpstr>
      <vt:lpstr>Životinjska stanica</vt:lpstr>
      <vt:lpstr>Biljna stanica</vt:lpstr>
      <vt:lpstr>Slide 7</vt:lpstr>
      <vt:lpstr>Slide 8</vt:lpstr>
      <vt:lpstr>Istraži </vt:lpstr>
      <vt:lpstr>Mikroskopiranje stanica</vt:lpstr>
      <vt:lpstr>Slide 11</vt:lpstr>
      <vt:lpstr>Slide 12</vt:lpstr>
      <vt:lpstr>Slide 13</vt:lpstr>
      <vt:lpstr>Jednostanični i mnogostanični organizmi</vt:lpstr>
      <vt:lpstr>Jednostanični organizmi </vt:lpstr>
      <vt:lpstr>                                                  Alge kremenjašice</vt:lpstr>
      <vt:lpstr>Jednostanični organizmi </vt:lpstr>
      <vt:lpstr>Slide 18</vt:lpstr>
      <vt:lpstr>Jednostanični organizmi  </vt:lpstr>
      <vt:lpstr>Mnogostanični organizmi </vt:lpstr>
      <vt:lpstr>Mnogostanični organizmi </vt:lpstr>
      <vt:lpstr>Živčana stanica  ima ogranke kako bi prenijela što više informacija</vt:lpstr>
      <vt:lpstr>Slide 23</vt:lpstr>
      <vt:lpstr>Crijeva imaju crijevne resice kako bi upila što više hranjivih tvari</vt:lpstr>
      <vt:lpstr>Od stanice do organizma </vt:lpstr>
      <vt:lpstr>Biljna tkiva </vt:lpstr>
      <vt:lpstr>Slide 27</vt:lpstr>
      <vt:lpstr>Tvorna tkiva </vt:lpstr>
      <vt:lpstr>Trajna tkiva </vt:lpstr>
      <vt:lpstr>Slide 30</vt:lpstr>
      <vt:lpstr>Životinjska tkiva</vt:lpstr>
      <vt:lpstr>Provjeri znanje </vt:lpstr>
      <vt:lpstr>Organski sustavi u čovjeka</vt:lpstr>
      <vt:lpstr>Slide 34</vt:lpstr>
      <vt:lpstr>Kretanje kroz stanicu</vt:lpstr>
      <vt:lpstr>  Voda je sastavni dio stanica</vt:lpstr>
      <vt:lpstr>  Kretanje kroz stanicu</vt:lpstr>
      <vt:lpstr>Difuzija </vt:lpstr>
      <vt:lpstr>Difuzija </vt:lpstr>
      <vt:lpstr>Osmoza </vt:lpstr>
      <vt:lpstr>Slide 41</vt:lpstr>
      <vt:lpstr>Slide 42</vt:lpstr>
      <vt:lpstr>Istraži </vt:lpstr>
      <vt:lpstr>IZLAZNA KARTICA </vt:lpstr>
      <vt:lpstr>Provjeri znanje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149</cp:revision>
  <dcterms:created xsi:type="dcterms:W3CDTF">2021-01-04T08:54:24Z</dcterms:created>
  <dcterms:modified xsi:type="dcterms:W3CDTF">2021-08-16T11:54:33Z</dcterms:modified>
</cp:coreProperties>
</file>